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61" r:id="rId10"/>
    <p:sldId id="269" r:id="rId11"/>
    <p:sldId id="268" r:id="rId12"/>
    <p:sldId id="270" r:id="rId13"/>
    <p:sldId id="272" r:id="rId14"/>
    <p:sldId id="271" r:id="rId15"/>
    <p:sldId id="275" r:id="rId16"/>
    <p:sldId id="274" r:id="rId17"/>
    <p:sldId id="273" r:id="rId18"/>
    <p:sldId id="266" r:id="rId19"/>
    <p:sldId id="276" r:id="rId20"/>
    <p:sldId id="285" r:id="rId21"/>
    <p:sldId id="284" r:id="rId22"/>
    <p:sldId id="286" r:id="rId23"/>
    <p:sldId id="283" r:id="rId24"/>
    <p:sldId id="281" r:id="rId25"/>
    <p:sldId id="277" r:id="rId26"/>
    <p:sldId id="278" r:id="rId27"/>
    <p:sldId id="282" r:id="rId28"/>
    <p:sldId id="280" r:id="rId29"/>
    <p:sldId id="289" r:id="rId30"/>
    <p:sldId id="267" r:id="rId31"/>
    <p:sldId id="288" r:id="rId32"/>
    <p:sldId id="287" r:id="rId33"/>
    <p:sldId id="295" r:id="rId34"/>
    <p:sldId id="294" r:id="rId35"/>
    <p:sldId id="279" r:id="rId36"/>
    <p:sldId id="293" r:id="rId37"/>
    <p:sldId id="300" r:id="rId38"/>
    <p:sldId id="292" r:id="rId39"/>
    <p:sldId id="299" r:id="rId40"/>
    <p:sldId id="298" r:id="rId41"/>
    <p:sldId id="301" r:id="rId42"/>
    <p:sldId id="297" r:id="rId43"/>
    <p:sldId id="291" r:id="rId44"/>
    <p:sldId id="304" r:id="rId45"/>
    <p:sldId id="306" r:id="rId46"/>
    <p:sldId id="307" r:id="rId47"/>
    <p:sldId id="305" r:id="rId48"/>
    <p:sldId id="303" r:id="rId49"/>
    <p:sldId id="302" r:id="rId50"/>
    <p:sldId id="290" r:id="rId5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4" autoAdjust="0"/>
    <p:restoredTop sz="94595" autoAdjust="0"/>
  </p:normalViewPr>
  <p:slideViewPr>
    <p:cSldViewPr>
      <p:cViewPr varScale="1">
        <p:scale>
          <a:sx n="78" d="100"/>
          <a:sy n="78" d="100"/>
        </p:scale>
        <p:origin x="-948" y="-96"/>
      </p:cViewPr>
      <p:guideLst>
        <p:guide orient="horz" pos="2160"/>
        <p:guide pos="2880"/>
      </p:guideLst>
    </p:cSldViewPr>
  </p:slideViewPr>
  <p:outlineViewPr>
    <p:cViewPr>
      <p:scale>
        <a:sx n="33" d="100"/>
        <a:sy n="33" d="100"/>
      </p:scale>
      <p:origin x="0" y="31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CD6F03-6983-4557-9C12-BC67504B8012}" type="datetimeFigureOut">
              <a:rPr lang="es-MX" smtClean="0"/>
              <a:pPr/>
              <a:t>06/01/2014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3B72D0B-C1C1-47AB-B74F-5200D62F9832}"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D6F03-6983-4557-9C12-BC67504B8012}" type="datetimeFigureOut">
              <a:rPr lang="es-MX" smtClean="0"/>
              <a:pPr/>
              <a:t>06/01/2014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72D0B-C1C1-47AB-B74F-5200D62F983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p:txBody>
          <a:bodyPr>
            <a:normAutofit/>
          </a:bodyPr>
          <a:lstStyle/>
          <a:p>
            <a:r>
              <a:rPr lang="es-MX" sz="3600" b="1" dirty="0" smtClean="0">
                <a:effectLst>
                  <a:outerShdw blurRad="38100" dist="38100" dir="2700000" algn="tl">
                    <a:srgbClr val="000000">
                      <a:alpha val="43137"/>
                    </a:srgbClr>
                  </a:outerShdw>
                </a:effectLst>
              </a:rPr>
              <a:t>TALLER DSM5</a:t>
            </a:r>
            <a:br>
              <a:rPr lang="es-MX" sz="3600" b="1" dirty="0" smtClean="0">
                <a:effectLst>
                  <a:outerShdw blurRad="38100" dist="38100" dir="2700000" algn="tl">
                    <a:srgbClr val="000000">
                      <a:alpha val="43137"/>
                    </a:srgbClr>
                  </a:outerShdw>
                </a:effectLst>
              </a:rPr>
            </a:br>
            <a:r>
              <a:rPr lang="es-MX" sz="3600" b="1" dirty="0" smtClean="0">
                <a:effectLst>
                  <a:outerShdw blurRad="38100" dist="38100" dir="2700000" algn="tl">
                    <a:srgbClr val="000000">
                      <a:alpha val="43137"/>
                    </a:srgbClr>
                  </a:outerShdw>
                </a:effectLst>
              </a:rPr>
              <a:t>TRASTORNOS DEL NEURODESARROLLO</a:t>
            </a:r>
            <a:br>
              <a:rPr lang="es-MX" sz="3600" b="1" dirty="0" smtClean="0">
                <a:effectLst>
                  <a:outerShdw blurRad="38100" dist="38100" dir="2700000" algn="tl">
                    <a:srgbClr val="000000">
                      <a:alpha val="43137"/>
                    </a:srgbClr>
                  </a:outerShdw>
                </a:effectLst>
              </a:rPr>
            </a:br>
            <a:r>
              <a:rPr lang="es-MX" sz="1600" b="1" dirty="0" smtClean="0"/>
              <a:t>30-diciembre-2013.</a:t>
            </a:r>
            <a:endParaRPr lang="es-MX" sz="3600" dirty="0"/>
          </a:p>
        </p:txBody>
      </p:sp>
      <p:sp>
        <p:nvSpPr>
          <p:cNvPr id="7" name="6 Subtítulo"/>
          <p:cNvSpPr>
            <a:spLocks noGrp="1"/>
          </p:cNvSpPr>
          <p:nvPr>
            <p:ph type="subTitle" idx="1"/>
          </p:nvPr>
        </p:nvSpPr>
        <p:spPr/>
        <p:txBody>
          <a:bodyPr/>
          <a:lstStyle/>
          <a:p>
            <a:pPr algn="r"/>
            <a:endParaRPr lang="es-MX" dirty="0" smtClean="0">
              <a:effectLst>
                <a:outerShdw blurRad="38100" dist="38100" dir="2700000" algn="tl">
                  <a:srgbClr val="000000">
                    <a:alpha val="43137"/>
                  </a:srgbClr>
                </a:outerShdw>
              </a:effectLst>
            </a:endParaRPr>
          </a:p>
          <a:p>
            <a:pPr algn="r"/>
            <a:r>
              <a:rPr lang="es-MX" dirty="0" smtClean="0">
                <a:effectLst>
                  <a:outerShdw blurRad="38100" dist="38100" dir="2700000" algn="tl">
                    <a:srgbClr val="000000">
                      <a:alpha val="43137"/>
                    </a:srgbClr>
                  </a:outerShdw>
                </a:effectLst>
              </a:rPr>
              <a:t>Dra. Ana Paula González Toledo</a:t>
            </a:r>
          </a:p>
          <a:p>
            <a:pPr algn="r"/>
            <a:r>
              <a:rPr lang="es-MX" dirty="0" smtClean="0">
                <a:effectLst>
                  <a:outerShdw blurRad="38100" dist="38100" dir="2700000" algn="tl">
                    <a:srgbClr val="000000">
                      <a:alpha val="43137"/>
                    </a:srgbClr>
                  </a:outerShdw>
                </a:effectLst>
              </a:rPr>
              <a:t>R1 Psiquiatría.</a:t>
            </a:r>
            <a:endParaRPr lang="es-MX"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4294967295"/>
          </p:nvPr>
        </p:nvPicPr>
        <p:blipFill>
          <a:blip r:embed="rId2" cstate="print">
            <a:lum contrast="-1000"/>
            <a:extLst>
              <a:ext uri="{28A0092B-C50C-407E-A947-70E740481C1C}">
                <a14:useLocalDpi xmlns:a14="http://schemas.microsoft.com/office/drawing/2010/main" xmlns="" val="0"/>
              </a:ext>
            </a:extLst>
          </a:blip>
          <a:stretch>
            <a:fillRect/>
          </a:stretch>
        </p:blipFill>
        <p:spPr>
          <a:xfrm>
            <a:off x="104775" y="11113"/>
            <a:ext cx="9039225" cy="1185862"/>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3501008"/>
            <a:ext cx="8229600"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MX" dirty="0" smtClean="0"/>
              <a:t> </a:t>
            </a: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95536" y="1052736"/>
            <a:ext cx="8229600" cy="648072"/>
          </a:xfrm>
        </p:spPr>
        <p:txBody>
          <a:bodyPr>
            <a:normAutofit/>
          </a:bodyPr>
          <a:lstStyle/>
          <a:p>
            <a:r>
              <a:rPr lang="es-MX" sz="3600" dirty="0" smtClean="0"/>
              <a:t>DSM-IV</a:t>
            </a:r>
            <a:endParaRPr lang="es-MX" sz="3600" dirty="0"/>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pic>
        <p:nvPicPr>
          <p:cNvPr id="7" name="6 Imagen" descr="RM.png"/>
          <p:cNvPicPr>
            <a:picLocks noChangeAspect="1"/>
          </p:cNvPicPr>
          <p:nvPr/>
        </p:nvPicPr>
        <p:blipFill>
          <a:blip r:embed="rId3" cstate="print"/>
          <a:stretch>
            <a:fillRect/>
          </a:stretch>
        </p:blipFill>
        <p:spPr>
          <a:xfrm>
            <a:off x="0" y="1772816"/>
            <a:ext cx="9144000" cy="5085184"/>
          </a:xfrm>
          <a:prstGeom prst="rect">
            <a:avLst/>
          </a:prstGeom>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052736"/>
            <a:ext cx="8229600" cy="720080"/>
          </a:xfrm>
        </p:spPr>
        <p:txBody>
          <a:bodyPr>
            <a:normAutofit/>
          </a:bodyPr>
          <a:lstStyle/>
          <a:p>
            <a:r>
              <a:rPr lang="es-MX" sz="3600" dirty="0" smtClean="0"/>
              <a:t>DSM-IV</a:t>
            </a:r>
            <a:endParaRPr lang="es-MX" sz="3600" dirty="0"/>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pic>
        <p:nvPicPr>
          <p:cNvPr id="8" name="7 Imagen" descr="RM1.png"/>
          <p:cNvPicPr>
            <a:picLocks noChangeAspect="1"/>
          </p:cNvPicPr>
          <p:nvPr/>
        </p:nvPicPr>
        <p:blipFill>
          <a:blip r:embed="rId3" cstate="print"/>
          <a:stretch>
            <a:fillRect/>
          </a:stretch>
        </p:blipFill>
        <p:spPr>
          <a:xfrm>
            <a:off x="683568" y="1772816"/>
            <a:ext cx="7920880" cy="5085184"/>
          </a:xfrm>
          <a:prstGeom prst="rect">
            <a:avLst/>
          </a:prstGeom>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RM2.png"/>
          <p:cNvPicPr>
            <a:picLocks noChangeAspect="1"/>
          </p:cNvPicPr>
          <p:nvPr/>
        </p:nvPicPr>
        <p:blipFill>
          <a:blip r:embed="rId2" cstate="print"/>
          <a:stretch>
            <a:fillRect/>
          </a:stretch>
        </p:blipFill>
        <p:spPr>
          <a:xfrm>
            <a:off x="0" y="1556792"/>
            <a:ext cx="9144000" cy="5126700"/>
          </a:xfrm>
          <a:prstGeom prst="rect">
            <a:avLst/>
          </a:prstGeom>
        </p:spPr>
      </p:pic>
      <p:sp>
        <p:nvSpPr>
          <p:cNvPr id="5" name="1 Título"/>
          <p:cNvSpPr>
            <a:spLocks noGrp="1"/>
          </p:cNvSpPr>
          <p:nvPr>
            <p:ph type="title"/>
          </p:nvPr>
        </p:nvSpPr>
        <p:spPr>
          <a:xfrm>
            <a:off x="539552" y="1124744"/>
            <a:ext cx="8229600" cy="432048"/>
          </a:xfrm>
        </p:spPr>
        <p:txBody>
          <a:bodyPr>
            <a:normAutofit fontScale="90000"/>
          </a:bodyPr>
          <a:lstStyle/>
          <a:p>
            <a:r>
              <a:rPr lang="es-MX" sz="3600" dirty="0" smtClean="0"/>
              <a:t>DSM-IV</a:t>
            </a:r>
            <a:endParaRPr lang="es-MX" sz="3600" dirty="0"/>
          </a:p>
        </p:txBody>
      </p:sp>
      <p:pic>
        <p:nvPicPr>
          <p:cNvPr id="4" name="3 Marcador de contenido"/>
          <p:cNvPicPr>
            <a:picLocks noGrp="1" noChangeAspect="1"/>
          </p:cNvPicPr>
          <p:nvPr>
            <p:ph idx="1"/>
          </p:nvPr>
        </p:nvPicPr>
        <p:blipFill>
          <a:blip r:embed="rId3" cstate="print">
            <a:lum contrast="-1000"/>
            <a:extLst>
              <a:ext uri="{28A0092B-C50C-407E-A947-70E740481C1C}">
                <a14:useLocalDpi xmlns:a14="http://schemas.microsoft.com/office/drawing/2010/main" xmlns="" val="0"/>
              </a:ext>
            </a:extLst>
          </a:blip>
          <a:stretch>
            <a:fillRect/>
          </a:stretch>
        </p:blipFill>
        <p:spPr>
          <a:xfrm>
            <a:off x="0" y="0"/>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2204864"/>
            <a:ext cx="822960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MX" dirty="0" smtClean="0"/>
              <a:t> </a:t>
            </a: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23528" y="1124744"/>
            <a:ext cx="8445624" cy="504056"/>
          </a:xfrm>
        </p:spPr>
        <p:txBody>
          <a:bodyPr>
            <a:normAutofit fontScale="90000"/>
          </a:bodyPr>
          <a:lstStyle/>
          <a:p>
            <a:r>
              <a:rPr lang="es-MX" sz="3600" b="1" dirty="0" smtClean="0">
                <a:effectLst>
                  <a:outerShdw blurRad="38100" dist="38100" dir="2700000" algn="tl">
                    <a:srgbClr val="000000">
                      <a:alpha val="43137"/>
                    </a:srgbClr>
                  </a:outerShdw>
                </a:effectLst>
              </a:rPr>
              <a:t>DSM-V: Cx’s Dx’s DISCAPACIDAD INTELECTUAL</a:t>
            </a: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844824"/>
            <a:ext cx="8229600"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s-MX" sz="2400" dirty="0" smtClean="0"/>
          </a:p>
          <a:p>
            <a:pPr algn="just"/>
            <a:r>
              <a:rPr lang="es-MX" sz="2400" dirty="0" smtClean="0"/>
              <a:t> Discapacidad Intelectual: desorden de inicio durante el periodo de desarrollo que incluye la valoración del déficit en el  funcionamiento intelectual y adaptativo. </a:t>
            </a:r>
          </a:p>
          <a:p>
            <a:pPr algn="just">
              <a:buNone/>
            </a:pPr>
            <a:endParaRPr lang="es-MX" sz="2400" dirty="0" smtClean="0"/>
          </a:p>
          <a:p>
            <a:pPr algn="just"/>
            <a:r>
              <a:rPr lang="es-MX" sz="2400" dirty="0" smtClean="0"/>
              <a:t>Aéreas a evaluar: </a:t>
            </a:r>
          </a:p>
          <a:p>
            <a:pPr lvl="1" algn="just"/>
            <a:r>
              <a:rPr lang="es-MX" sz="2000" dirty="0" smtClean="0"/>
              <a:t>Conceptual</a:t>
            </a:r>
          </a:p>
          <a:p>
            <a:pPr lvl="1" algn="just"/>
            <a:r>
              <a:rPr lang="es-MX" sz="2000" dirty="0" smtClean="0"/>
              <a:t>Social</a:t>
            </a:r>
          </a:p>
          <a:p>
            <a:pPr lvl="1" algn="just"/>
            <a:r>
              <a:rPr lang="es-MX" sz="2000" dirty="0" smtClean="0"/>
              <a:t>Practico </a:t>
            </a:r>
            <a:endParaRPr lang="es-MX" sz="2400" dirty="0"/>
          </a:p>
          <a:p>
            <a:pPr lvl="1" algn="just">
              <a:buFont typeface="Arial" pitchFamily="34" charset="0"/>
              <a:buChar char="•"/>
            </a:pPr>
            <a:endParaRPr lang="es-MX" sz="2400" dirty="0" smtClean="0"/>
          </a:p>
        </p:txBody>
      </p:sp>
      <p:pic>
        <p:nvPicPr>
          <p:cNvPr id="8" name="7 Imagen" descr="arbol.jpg"/>
          <p:cNvPicPr>
            <a:picLocks noChangeAspect="1"/>
          </p:cNvPicPr>
          <p:nvPr/>
        </p:nvPicPr>
        <p:blipFill>
          <a:blip r:embed="rId3" cstate="print"/>
          <a:stretch>
            <a:fillRect/>
          </a:stretch>
        </p:blipFill>
        <p:spPr>
          <a:xfrm>
            <a:off x="3131840" y="3356993"/>
            <a:ext cx="5760640" cy="3501008"/>
          </a:xfrm>
          <a:prstGeom prst="rect">
            <a:avLst/>
          </a:prstGeom>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apital-intelectual.jpg"/>
          <p:cNvPicPr>
            <a:picLocks noChangeAspect="1"/>
          </p:cNvPicPr>
          <p:nvPr/>
        </p:nvPicPr>
        <p:blipFill>
          <a:blip r:embed="rId2" cstate="print"/>
          <a:stretch>
            <a:fillRect/>
          </a:stretch>
        </p:blipFill>
        <p:spPr>
          <a:xfrm>
            <a:off x="4463480" y="1628800"/>
            <a:ext cx="4680520" cy="5229200"/>
          </a:xfrm>
          <a:prstGeom prst="rect">
            <a:avLst/>
          </a:prstGeom>
        </p:spPr>
      </p:pic>
      <p:pic>
        <p:nvPicPr>
          <p:cNvPr id="4" name="3 Marcador de contenido"/>
          <p:cNvPicPr>
            <a:picLocks noGrp="1" noChangeAspect="1"/>
          </p:cNvPicPr>
          <p:nvPr>
            <p:ph idx="1"/>
          </p:nvPr>
        </p:nvPicPr>
        <p:blipFill>
          <a:blip r:embed="rId3"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0" y="1268760"/>
            <a:ext cx="9144000" cy="5589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sz="2400" dirty="0" smtClean="0"/>
              <a:t>Debe cumplir los tres criterios :</a:t>
            </a:r>
          </a:p>
          <a:p>
            <a:pPr lvl="1" algn="just"/>
            <a:r>
              <a:rPr lang="es-MX" sz="2000" dirty="0" smtClean="0"/>
              <a:t>A: Intelectual</a:t>
            </a:r>
          </a:p>
          <a:p>
            <a:pPr lvl="1" algn="just"/>
            <a:r>
              <a:rPr lang="es-MX" sz="2000" dirty="0" smtClean="0"/>
              <a:t>B: Adaptativo</a:t>
            </a:r>
          </a:p>
          <a:p>
            <a:pPr lvl="1" algn="just"/>
            <a:r>
              <a:rPr lang="es-MX" sz="2000" dirty="0" smtClean="0"/>
              <a:t>C: Inicio </a:t>
            </a:r>
          </a:p>
          <a:p>
            <a:pPr lvl="1" algn="just">
              <a:buNone/>
            </a:pPr>
            <a:r>
              <a:rPr lang="es-MX" b="1" u="sng" dirty="0" smtClean="0"/>
              <a:t>A</a:t>
            </a:r>
            <a:r>
              <a:rPr lang="es-MX" dirty="0" smtClean="0"/>
              <a:t> </a:t>
            </a:r>
          </a:p>
          <a:p>
            <a:pPr lvl="1" algn="just">
              <a:buNone/>
            </a:pPr>
            <a:r>
              <a:rPr lang="es-MX" sz="2400" dirty="0" smtClean="0"/>
              <a:t>Funciones intelectuales deficitarias</a:t>
            </a:r>
          </a:p>
          <a:p>
            <a:pPr lvl="1" algn="just">
              <a:buNone/>
            </a:pPr>
            <a:r>
              <a:rPr lang="es-MX" sz="2400" dirty="0" smtClean="0"/>
              <a:t>como ; razonamiento, resolución de </a:t>
            </a:r>
          </a:p>
          <a:p>
            <a:pPr lvl="1" algn="just">
              <a:buNone/>
            </a:pPr>
            <a:r>
              <a:rPr lang="es-MX" sz="2400" dirty="0" smtClean="0"/>
              <a:t>problemas, planeación, pensamiento</a:t>
            </a:r>
          </a:p>
          <a:p>
            <a:pPr lvl="1" algn="just">
              <a:buNone/>
            </a:pPr>
            <a:r>
              <a:rPr lang="es-MX" sz="2400" dirty="0" smtClean="0"/>
              <a:t>abstracto, juicio, aprendizaje acade-</a:t>
            </a:r>
          </a:p>
          <a:p>
            <a:pPr lvl="1" algn="just">
              <a:buNone/>
            </a:pPr>
            <a:r>
              <a:rPr lang="es-MX" sz="2400" dirty="0" smtClean="0"/>
              <a:t>mico y por la experiencia, confirma-</a:t>
            </a:r>
          </a:p>
          <a:p>
            <a:pPr lvl="1" algn="just">
              <a:buNone/>
            </a:pPr>
            <a:r>
              <a:rPr lang="es-MX" sz="2400" dirty="0" smtClean="0"/>
              <a:t>do por clínica y pruebas estandariza-</a:t>
            </a:r>
          </a:p>
          <a:p>
            <a:pPr lvl="1" algn="just">
              <a:buNone/>
            </a:pPr>
            <a:r>
              <a:rPr lang="es-MX" sz="2400" dirty="0" smtClean="0"/>
              <a:t>das de inteligencia.</a:t>
            </a:r>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social.jpg"/>
          <p:cNvPicPr>
            <a:picLocks noChangeAspect="1"/>
          </p:cNvPicPr>
          <p:nvPr/>
        </p:nvPicPr>
        <p:blipFill>
          <a:blip r:embed="rId2" cstate="print"/>
          <a:stretch>
            <a:fillRect/>
          </a:stretch>
        </p:blipFill>
        <p:spPr>
          <a:xfrm>
            <a:off x="5796136" y="3212976"/>
            <a:ext cx="3347864" cy="3645024"/>
          </a:xfrm>
          <a:prstGeom prst="rect">
            <a:avLst/>
          </a:prstGeom>
        </p:spPr>
      </p:pic>
      <p:pic>
        <p:nvPicPr>
          <p:cNvPr id="4" name="3 Marcador de contenido"/>
          <p:cNvPicPr>
            <a:picLocks noGrp="1" noChangeAspect="1"/>
          </p:cNvPicPr>
          <p:nvPr>
            <p:ph idx="1"/>
          </p:nvPr>
        </p:nvPicPr>
        <p:blipFill>
          <a:blip r:embed="rId3"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340768"/>
            <a:ext cx="8686800" cy="5517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b="1" u="sng" dirty="0" smtClean="0"/>
              <a:t> B:</a:t>
            </a:r>
          </a:p>
          <a:p>
            <a:pPr algn="just"/>
            <a:r>
              <a:rPr lang="es-MX" sz="2400" dirty="0" smtClean="0"/>
              <a:t>Deficiencias en el funcionamiento adaptativo, que resultan en el fracaso de desarrollar estándares socioculturales, para lograr la independencia y la responsabilidad social.</a:t>
            </a:r>
          </a:p>
          <a:p>
            <a:pPr algn="just"/>
            <a:r>
              <a:rPr lang="es-MX" sz="2400" dirty="0" smtClean="0"/>
              <a:t>Sin soporte estos déficits provocan limitaciones</a:t>
            </a:r>
          </a:p>
          <a:p>
            <a:pPr algn="just">
              <a:buNone/>
            </a:pPr>
            <a:r>
              <a:rPr lang="es-MX" sz="2400" dirty="0" smtClean="0"/>
              <a:t>	en uno o mas actividades de la vida diaria</a:t>
            </a:r>
          </a:p>
          <a:p>
            <a:pPr algn="just">
              <a:buNone/>
            </a:pPr>
            <a:r>
              <a:rPr lang="es-MX" sz="2400" dirty="0" smtClean="0"/>
              <a:t>	tales como: la comunicación, participa-</a:t>
            </a:r>
          </a:p>
          <a:p>
            <a:pPr algn="just">
              <a:buNone/>
            </a:pPr>
            <a:r>
              <a:rPr lang="es-MX" sz="2400" dirty="0" smtClean="0"/>
              <a:t>	ción  social y vida independiente</a:t>
            </a:r>
          </a:p>
          <a:p>
            <a:pPr algn="just">
              <a:buNone/>
            </a:pPr>
            <a:r>
              <a:rPr lang="es-MX" sz="2400" dirty="0" smtClean="0"/>
              <a:t>	 todo ello en entornos múltiples, </a:t>
            </a:r>
          </a:p>
          <a:p>
            <a:pPr lvl="1" algn="just"/>
            <a:r>
              <a:rPr lang="es-MX" sz="2000" dirty="0" smtClean="0"/>
              <a:t>Casa</a:t>
            </a:r>
          </a:p>
          <a:p>
            <a:pPr lvl="1" algn="just"/>
            <a:r>
              <a:rPr lang="es-MX" sz="2000" dirty="0" smtClean="0"/>
              <a:t>Escuela</a:t>
            </a:r>
          </a:p>
          <a:p>
            <a:pPr lvl="1" algn="just"/>
            <a:r>
              <a:rPr lang="es-MX" sz="2000" dirty="0" smtClean="0"/>
              <a:t>Trabajo</a:t>
            </a:r>
          </a:p>
          <a:p>
            <a:pPr lvl="1" algn="just"/>
            <a:r>
              <a:rPr lang="es-MX" sz="2000" dirty="0" smtClean="0"/>
              <a:t>Comunidad</a:t>
            </a:r>
          </a:p>
          <a:p>
            <a:pPr lvl="1" algn="just">
              <a:buNone/>
            </a:pPr>
            <a:endParaRPr lang="es-MX" sz="2000" dirty="0" smtClean="0"/>
          </a:p>
          <a:p>
            <a:pPr algn="just">
              <a:buNone/>
            </a:pPr>
            <a:endParaRPr lang="es-MX" sz="2400" dirty="0" smtClean="0"/>
          </a:p>
          <a:p>
            <a:pPr algn="just">
              <a:buNone/>
            </a:pPr>
            <a:endParaRPr lang="es-MX" sz="2400" dirty="0" smtClean="0"/>
          </a:p>
          <a:p>
            <a:pPr algn="just">
              <a:buNone/>
            </a:pPr>
            <a:endParaRPr lang="es-MX" sz="2400" dirty="0" smtClean="0"/>
          </a:p>
          <a:p>
            <a:pPr algn="just">
              <a:buNone/>
            </a:pP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251520" y="1196752"/>
            <a:ext cx="8712968" cy="56612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b="1" u="sng" dirty="0" smtClean="0">
                <a:effectLst>
                  <a:outerShdw blurRad="38100" dist="38100" dir="2700000" algn="tl">
                    <a:srgbClr val="000000">
                      <a:alpha val="43137"/>
                    </a:srgbClr>
                  </a:outerShdw>
                </a:effectLst>
              </a:rPr>
              <a:t> C:</a:t>
            </a:r>
          </a:p>
          <a:p>
            <a:pPr algn="just">
              <a:buNone/>
            </a:pPr>
            <a:r>
              <a:rPr lang="es-MX" sz="2400" dirty="0" smtClean="0"/>
              <a:t>El inicio de los déficits intelectual/adaptativo se dará en el periodo del desarrollo.</a:t>
            </a:r>
          </a:p>
          <a:p>
            <a:pPr algn="just">
              <a:buNone/>
            </a:pPr>
            <a:endParaRPr lang="es-MX" sz="2400" dirty="0" smtClean="0"/>
          </a:p>
          <a:p>
            <a:pPr algn="just">
              <a:buNone/>
            </a:pPr>
            <a:r>
              <a:rPr lang="es-MX" sz="2400" dirty="0" smtClean="0"/>
              <a:t>RETRASO GLOBAL DEL DESARROLLO:</a:t>
            </a:r>
          </a:p>
          <a:p>
            <a:pPr algn="just">
              <a:buNone/>
            </a:pPr>
            <a:r>
              <a:rPr lang="es-MX" sz="2400" dirty="0" smtClean="0"/>
              <a:t>Para niños menores de 5 años a los que no se les puede aplicar pruebas estandarizadas, se reevalúa cada cierto tiempo.</a:t>
            </a:r>
          </a:p>
          <a:p>
            <a:pPr algn="just">
              <a:buNone/>
            </a:pPr>
            <a:endParaRPr lang="es-MX" sz="2400" dirty="0" smtClean="0"/>
          </a:p>
          <a:p>
            <a:pPr algn="just">
              <a:buNone/>
            </a:pPr>
            <a:r>
              <a:rPr lang="es-MX" sz="2400" dirty="0" smtClean="0"/>
              <a:t>DISCAPACIDAD INTELECTUAL INESPECIFICA:</a:t>
            </a:r>
          </a:p>
          <a:p>
            <a:pPr algn="just">
              <a:buNone/>
            </a:pPr>
            <a:r>
              <a:rPr lang="es-MX" sz="2400" dirty="0" smtClean="0"/>
              <a:t>Para individuos mayores a 5 años donde el diagnostico es difícil o imposible debido a alteraciones del sensorio, como en la ceguera, sordomudos, discapacidad motriz o problemas graves de comportamiento, deberá ser usado en casos excepcionales, y se reevaluara cada cierto tiempo el diagnostico.</a:t>
            </a:r>
          </a:p>
          <a:p>
            <a:pPr algn="just">
              <a:buNone/>
            </a:pPr>
            <a:endParaRPr lang="es-MX" sz="2400" dirty="0" smtClean="0"/>
          </a:p>
          <a:p>
            <a:pPr algn="just">
              <a:buNone/>
            </a:pPr>
            <a:endParaRPr lang="es-MX" sz="2400" dirty="0" smtClean="0"/>
          </a:p>
          <a:p>
            <a:pPr algn="just">
              <a:buNone/>
            </a:pPr>
            <a:endParaRPr lang="es-MX" sz="2400" dirty="0" smtClean="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tencionatupsique.files.wordpress.com/2011/06/figura24.jpg"/>
          <p:cNvPicPr>
            <a:picLocks noChangeAspect="1" noChangeArrowheads="1"/>
          </p:cNvPicPr>
          <p:nvPr/>
        </p:nvPicPr>
        <p:blipFill>
          <a:blip r:embed="rId2" cstate="print"/>
          <a:srcRect/>
          <a:stretch>
            <a:fillRect/>
          </a:stretch>
        </p:blipFill>
        <p:spPr bwMode="auto">
          <a:xfrm>
            <a:off x="1187624" y="3356992"/>
            <a:ext cx="6219825" cy="2924176"/>
          </a:xfrm>
          <a:prstGeom prst="rect">
            <a:avLst/>
          </a:prstGeom>
          <a:noFill/>
        </p:spPr>
      </p:pic>
      <p:sp>
        <p:nvSpPr>
          <p:cNvPr id="5" name="1 Título"/>
          <p:cNvSpPr>
            <a:spLocks noGrp="1"/>
          </p:cNvSpPr>
          <p:nvPr>
            <p:ph type="title"/>
          </p:nvPr>
        </p:nvSpPr>
        <p:spPr>
          <a:xfrm>
            <a:off x="467544" y="1124744"/>
            <a:ext cx="8229600" cy="792088"/>
          </a:xfrm>
        </p:spPr>
        <p:txBody>
          <a:bodyPr>
            <a:normAutofit/>
          </a:bodyPr>
          <a:lstStyle/>
          <a:p>
            <a:r>
              <a:rPr lang="es-MX" sz="3600" b="1" dirty="0" smtClean="0">
                <a:effectLst>
                  <a:outerShdw blurRad="38100" dist="38100" dir="2700000" algn="tl">
                    <a:srgbClr val="000000">
                      <a:alpha val="43137"/>
                    </a:srgbClr>
                  </a:outerShdw>
                </a:effectLst>
              </a:rPr>
              <a:t>Trastornos de la comunicación.</a:t>
            </a: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3"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67544" y="2060848"/>
            <a:ext cx="82296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400" b="1" u="sng" dirty="0" smtClean="0">
                <a:effectLst>
                  <a:outerShdw blurRad="38100" dist="38100" dir="2700000" algn="tl">
                    <a:srgbClr val="000000">
                      <a:alpha val="43137"/>
                    </a:srgbClr>
                  </a:outerShdw>
                </a:effectLst>
              </a:rPr>
              <a:t>Trastorno del lenguaje: </a:t>
            </a:r>
            <a:r>
              <a:rPr lang="es-MX" sz="2400" dirty="0" smtClean="0"/>
              <a:t>podemos considerar que esta categoría englobaría el Trastorno del lenguaje expresivo y el Trastorno mixto del lenguaje receptivo-expresivo del DSM-IV-TR.</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323528" y="1124744"/>
            <a:ext cx="8568952" cy="5400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b="1" dirty="0" smtClean="0"/>
              <a:t>Los Trastornos de la Comunicación, que en el DSM-IV-TR se dividían en:</a:t>
            </a:r>
          </a:p>
          <a:p>
            <a:pPr algn="just"/>
            <a:r>
              <a:rPr lang="es-MX" sz="2600" dirty="0" smtClean="0"/>
              <a:t>Trastorno del lenguaje expresivo</a:t>
            </a:r>
          </a:p>
          <a:p>
            <a:pPr algn="just"/>
            <a:r>
              <a:rPr lang="es-MX" sz="2600" dirty="0" smtClean="0"/>
              <a:t>Trastorno mixto del lenguaje receptivo-expresivo</a:t>
            </a:r>
          </a:p>
          <a:p>
            <a:pPr algn="just"/>
            <a:r>
              <a:rPr lang="es-MX" sz="2600" dirty="0" smtClean="0"/>
              <a:t>Trastorno fonológico</a:t>
            </a:r>
          </a:p>
          <a:p>
            <a:pPr algn="just"/>
            <a:r>
              <a:rPr lang="es-MX" sz="2600" dirty="0" smtClean="0"/>
              <a:t>Tartamudeo</a:t>
            </a:r>
          </a:p>
          <a:p>
            <a:pPr algn="just"/>
            <a:r>
              <a:rPr lang="es-MX" sz="2600" dirty="0" smtClean="0"/>
              <a:t>Trastorno de la comunicación no especificado</a:t>
            </a:r>
          </a:p>
          <a:p>
            <a:pPr algn="just">
              <a:buNone/>
            </a:pPr>
            <a:endParaRPr lang="es-MX" sz="2600" dirty="0" smtClean="0"/>
          </a:p>
          <a:p>
            <a:pPr algn="just">
              <a:buNone/>
            </a:pPr>
            <a:r>
              <a:rPr lang="es-MX" b="1" dirty="0" smtClean="0"/>
              <a:t>Pasan en el DSM-5 a categorías más generales que se agruparían en:</a:t>
            </a:r>
          </a:p>
          <a:p>
            <a:pPr algn="just"/>
            <a:r>
              <a:rPr lang="es-MX" sz="2600" dirty="0" smtClean="0"/>
              <a:t>Trastorno del lenguaje</a:t>
            </a:r>
          </a:p>
          <a:p>
            <a:pPr algn="just"/>
            <a:r>
              <a:rPr lang="es-MX" sz="2600" dirty="0" smtClean="0"/>
              <a:t>Trastorno del habla</a:t>
            </a:r>
          </a:p>
          <a:p>
            <a:pPr algn="just"/>
            <a:r>
              <a:rPr lang="es-MX" sz="2600" dirty="0" smtClean="0"/>
              <a:t>Trastorno de la comunicación social</a:t>
            </a:r>
            <a:endParaRPr lang="es-MX" sz="26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251520" y="1268760"/>
            <a:ext cx="843528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000" dirty="0" smtClean="0"/>
              <a:t> Se incluirían las dificultades en la adquisición y uso del lenguaje oral (sonido, palabra, frase y del discurso a nivel de comprensión, producción y conocimiento), el lenguaje escrito (decodificación de la lectura y comprensión; ortografía y la expresión escrita), y otras modalidades de idioma (por ejemplo, </a:t>
            </a:r>
            <a:r>
              <a:rPr lang="es-MX" sz="2000" i="1" dirty="0" smtClean="0"/>
              <a:t>la lengua de signos).</a:t>
            </a:r>
          </a:p>
          <a:p>
            <a:endParaRPr lang="es-MX" sz="2000" i="1" dirty="0" smtClean="0"/>
          </a:p>
          <a:p>
            <a:r>
              <a:rPr lang="es-MX" sz="2000" dirty="0" smtClean="0"/>
              <a:t>Se especifica que las fuentes de información incluyen la observación natural y medidas estandarizadas lingüística y culturalmente apropiadas. Las variaciones regionales, sociales, culturales o étnicas (</a:t>
            </a:r>
            <a:r>
              <a:rPr lang="es-MX" sz="2000" dirty="0" err="1" smtClean="0"/>
              <a:t>ej</a:t>
            </a:r>
            <a:r>
              <a:rPr lang="es-MX" sz="2000" dirty="0" smtClean="0"/>
              <a:t>: dialecto) no son desórdenes del lenguaje.</a:t>
            </a:r>
          </a:p>
          <a:p>
            <a:endParaRPr lang="es-MX" sz="2000" dirty="0" smtClean="0"/>
          </a:p>
          <a:p>
            <a:r>
              <a:rPr lang="es-MX" sz="2000" dirty="0" smtClean="0"/>
              <a:t>El Mutismo Selectivo se encontraría en los desórdenes de ansiedad social en el DSM-5.</a:t>
            </a:r>
          </a:p>
          <a:p>
            <a:endParaRPr lang="es-MX" sz="2000" dirty="0" smtClean="0"/>
          </a:p>
          <a:p>
            <a:r>
              <a:rPr lang="es-MX" sz="2000" dirty="0" smtClean="0"/>
              <a:t>Como novedad para esta clasificación, se proponen 3 niveles de severidad del trastorno, dependiendo del apoyo requerido.</a:t>
            </a:r>
            <a:endParaRPr lang="es-MX" sz="20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484784"/>
            <a:ext cx="8229600" cy="1143000"/>
          </a:xfrm>
        </p:spPr>
        <p:txBody>
          <a:bodyPr>
            <a:normAutofit/>
          </a:bodyPr>
          <a:lstStyle/>
          <a:p>
            <a:r>
              <a:rPr lang="es-MX" sz="3600" dirty="0" smtClean="0"/>
              <a:t>Denominaciones</a:t>
            </a:r>
            <a:endParaRPr lang="es-MX" sz="3600" dirty="0"/>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2636912"/>
            <a:ext cx="822960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b="1" dirty="0" smtClean="0"/>
              <a:t>DSM-4: </a:t>
            </a:r>
            <a:r>
              <a:rPr lang="es-MX" dirty="0" smtClean="0"/>
              <a:t>Trastornos de inicio en la infancia niñez y adolescencia .</a:t>
            </a:r>
          </a:p>
          <a:p>
            <a:pPr algn="just"/>
            <a:r>
              <a:rPr lang="es-MX" b="1" dirty="0" smtClean="0"/>
              <a:t>DSM-5:  </a:t>
            </a:r>
            <a:r>
              <a:rPr lang="es-MX" dirty="0" smtClean="0"/>
              <a:t>Desórdenes del neurodesarrollo.</a:t>
            </a:r>
          </a:p>
          <a:p>
            <a:pPr algn="just">
              <a:buNone/>
            </a:pPr>
            <a:endParaRPr lang="es-MX" dirty="0" smtClean="0"/>
          </a:p>
          <a:p>
            <a:pPr algn="just"/>
            <a:r>
              <a:rPr lang="es-MX" b="1" dirty="0" smtClean="0"/>
              <a:t>CIE-10: </a:t>
            </a:r>
          </a:p>
          <a:p>
            <a:pPr lvl="2" algn="just"/>
            <a:r>
              <a:rPr lang="es-MX" dirty="0" smtClean="0"/>
              <a:t>F80 - F89:  Trastornos del desarrollo psicológico.</a:t>
            </a:r>
          </a:p>
          <a:p>
            <a:pPr lvl="2" algn="just">
              <a:buNone/>
            </a:pPr>
            <a:endParaRPr lang="es-MX" dirty="0" smtClean="0"/>
          </a:p>
          <a:p>
            <a:pPr lvl="2" algn="just"/>
            <a:endParaRPr lang="es-MX" dirty="0" smtClean="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95536" y="908720"/>
            <a:ext cx="8229600" cy="864096"/>
          </a:xfrm>
        </p:spPr>
        <p:txBody>
          <a:bodyPr>
            <a:normAutofit/>
          </a:bodyPr>
          <a:lstStyle/>
          <a:p>
            <a:r>
              <a:rPr lang="es-MX" sz="3600" b="1" dirty="0" smtClean="0">
                <a:effectLst>
                  <a:outerShdw blurRad="38100" dist="38100" dir="2700000" algn="tl">
                    <a:srgbClr val="000000">
                      <a:alpha val="43137"/>
                    </a:srgbClr>
                  </a:outerShdw>
                </a:effectLst>
              </a:rPr>
              <a:t>Trastorno del lenguaje CX’s DX’s  </a:t>
            </a: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pic>
        <p:nvPicPr>
          <p:cNvPr id="7" name="6 Imagen" descr="lengua6_590.jpg"/>
          <p:cNvPicPr>
            <a:picLocks noChangeAspect="1"/>
          </p:cNvPicPr>
          <p:nvPr/>
        </p:nvPicPr>
        <p:blipFill>
          <a:blip r:embed="rId3" cstate="print"/>
          <a:stretch>
            <a:fillRect/>
          </a:stretch>
        </p:blipFill>
        <p:spPr>
          <a:xfrm>
            <a:off x="5220072" y="4221088"/>
            <a:ext cx="3923928" cy="2636912"/>
          </a:xfrm>
          <a:prstGeom prst="rect">
            <a:avLst/>
          </a:prstGeom>
        </p:spPr>
      </p:pic>
      <p:sp>
        <p:nvSpPr>
          <p:cNvPr id="6" name="2 Marcador de contenido"/>
          <p:cNvSpPr txBox="1">
            <a:spLocks/>
          </p:cNvSpPr>
          <p:nvPr/>
        </p:nvSpPr>
        <p:spPr>
          <a:xfrm>
            <a:off x="457200" y="1844824"/>
            <a:ext cx="8229600"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u="sng" dirty="0" smtClean="0"/>
              <a:t> </a:t>
            </a:r>
            <a:r>
              <a:rPr lang="es-MX" sz="2400" u="sng" dirty="0" smtClean="0"/>
              <a:t>Lenguaje: </a:t>
            </a:r>
            <a:r>
              <a:rPr lang="es-MX" sz="2400" dirty="0" smtClean="0"/>
              <a:t>Incluye forma, función y uso convencional de un sistema de símbolos de manera organizada y gobernada por reglas para comunicarse .</a:t>
            </a:r>
          </a:p>
          <a:p>
            <a:r>
              <a:rPr lang="es-MX" sz="2400" dirty="0" smtClean="0"/>
              <a:t>Dificultades persistentes en la adquisición y uso del lenguaje a través de sus modalidades; hablado, escrito por señas u otro. Debido a déficits en la comprensión o producción  que incluye lo siguiente:  </a:t>
            </a:r>
          </a:p>
          <a:p>
            <a:pPr marL="514350" indent="-514350">
              <a:buFont typeface="+mj-lt"/>
              <a:buAutoNum type="arabicPeriod"/>
            </a:pPr>
            <a:r>
              <a:rPr lang="es-MX" sz="2400" dirty="0" smtClean="0"/>
              <a:t>Vocabulario reducido</a:t>
            </a:r>
          </a:p>
          <a:p>
            <a:pPr marL="514350" indent="-514350">
              <a:buFont typeface="+mj-lt"/>
              <a:buAutoNum type="arabicPeriod"/>
            </a:pPr>
            <a:r>
              <a:rPr lang="es-MX" sz="2400" dirty="0" smtClean="0"/>
              <a:t>Estructura limitada de sentencias</a:t>
            </a:r>
          </a:p>
          <a:p>
            <a:pPr marL="514350" indent="-514350">
              <a:buFont typeface="+mj-lt"/>
              <a:buAutoNum type="arabicPeriod"/>
            </a:pPr>
            <a:r>
              <a:rPr lang="es-MX" sz="2400" dirty="0" smtClean="0"/>
              <a:t>Impedimentos del discurso.</a:t>
            </a: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pic>
        <p:nvPicPr>
          <p:cNvPr id="39938" name="Picture 2" descr="http://wasanga.com/javierpapillon/files/2013/06/lenguaje2.jpg"/>
          <p:cNvPicPr>
            <a:picLocks noChangeAspect="1" noChangeArrowheads="1"/>
          </p:cNvPicPr>
          <p:nvPr/>
        </p:nvPicPr>
        <p:blipFill>
          <a:blip r:embed="rId3" cstate="print"/>
          <a:srcRect/>
          <a:stretch>
            <a:fillRect/>
          </a:stretch>
        </p:blipFill>
        <p:spPr bwMode="auto">
          <a:xfrm>
            <a:off x="611560" y="2996952"/>
            <a:ext cx="7632848" cy="3861048"/>
          </a:xfrm>
          <a:prstGeom prst="rect">
            <a:avLst/>
          </a:prstGeom>
          <a:noFill/>
        </p:spPr>
      </p:pic>
      <p:sp>
        <p:nvSpPr>
          <p:cNvPr id="6" name="2 Marcador de contenido"/>
          <p:cNvSpPr txBox="1">
            <a:spLocks/>
          </p:cNvSpPr>
          <p:nvPr/>
        </p:nvSpPr>
        <p:spPr>
          <a:xfrm>
            <a:off x="251520" y="1052736"/>
            <a:ext cx="8640960" cy="56166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400" dirty="0" smtClean="0"/>
              <a:t> B.- Las habilidades del lenguaje están sustancial y cuantificablemente disminuidos para la edad resultando en limitaciones en la comunicación efectiva, participación social, logros académicos, desempeño ocupacional, individual o en cualquier combinación.  </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sicodiagnosis.es/images/mutismo_590.jpg"/>
          <p:cNvPicPr>
            <a:picLocks noChangeAspect="1" noChangeArrowheads="1"/>
          </p:cNvPicPr>
          <p:nvPr/>
        </p:nvPicPr>
        <p:blipFill>
          <a:blip r:embed="rId2" cstate="print"/>
          <a:srcRect/>
          <a:stretch>
            <a:fillRect/>
          </a:stretch>
        </p:blipFill>
        <p:spPr bwMode="auto">
          <a:xfrm>
            <a:off x="1763688" y="3717032"/>
            <a:ext cx="5467350" cy="3140968"/>
          </a:xfrm>
          <a:prstGeom prst="rect">
            <a:avLst/>
          </a:prstGeom>
          <a:noFill/>
        </p:spPr>
      </p:pic>
      <p:pic>
        <p:nvPicPr>
          <p:cNvPr id="4" name="3 Marcador de contenido"/>
          <p:cNvPicPr>
            <a:picLocks noGrp="1" noChangeAspect="1"/>
          </p:cNvPicPr>
          <p:nvPr>
            <p:ph idx="1"/>
          </p:nvPr>
        </p:nvPicPr>
        <p:blipFill>
          <a:blip r:embed="rId3"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251520" y="1340768"/>
            <a:ext cx="8640960"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400" dirty="0" smtClean="0"/>
              <a:t> C.- Inicio de síntomas en un periodo temprano del desarrollo.</a:t>
            </a:r>
          </a:p>
          <a:p>
            <a:pPr algn="just">
              <a:buNone/>
            </a:pPr>
            <a:r>
              <a:rPr lang="es-MX" sz="2400" dirty="0" smtClean="0"/>
              <a:t>D.- Las dificultades no se deben a impedimentos  auditivos u otros del sensorio, disfunción motora, u otra condición neurológica o medica y no explica por un retraso o desorden del neurodesarrollo. </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484784"/>
            <a:ext cx="8229600" cy="648072"/>
          </a:xfrm>
        </p:spPr>
        <p:txBody>
          <a:bodyPr>
            <a:normAutofit fontScale="90000"/>
          </a:bodyPr>
          <a:lstStyle/>
          <a:p>
            <a:r>
              <a:rPr lang="es-MX" sz="3600" dirty="0" smtClean="0"/>
              <a:t> </a:t>
            </a:r>
            <a:br>
              <a:rPr lang="es-MX" sz="3600" dirty="0" smtClean="0"/>
            </a:br>
            <a:r>
              <a:rPr lang="es-MX" sz="3600" b="1" dirty="0" smtClean="0">
                <a:effectLst>
                  <a:outerShdw blurRad="38100" dist="38100" dir="2700000" algn="tl">
                    <a:srgbClr val="000000">
                      <a:alpha val="43137"/>
                    </a:srgbClr>
                  </a:outerShdw>
                </a:effectLst>
              </a:rPr>
              <a:t>Trastorno del habla</a:t>
            </a:r>
            <a:r>
              <a:rPr lang="es-MX" sz="3600" b="1" dirty="0" smtClean="0"/>
              <a:t/>
            </a:r>
            <a:br>
              <a:rPr lang="es-MX" sz="3600" b="1" dirty="0" smtClean="0"/>
            </a:br>
            <a:endParaRPr lang="es-MX" sz="3600" dirty="0"/>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2564904"/>
            <a:ext cx="8229600"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MX" sz="2400" dirty="0" smtClean="0"/>
              <a:t>Esta categoría englobaría el trastorno fonológico y el tartamudeo de la versión anterior DSM-IV-TR.</a:t>
            </a:r>
          </a:p>
          <a:p>
            <a:pPr>
              <a:buNone/>
            </a:pPr>
            <a:r>
              <a:rPr lang="es-MX" sz="2400" dirty="0" smtClean="0"/>
              <a:t>Incluiría las dificultades que afectan a todos los dominios de la producción de sonidos (conocimiento fonológico, control neuromotor y habilidad articulatoria), a la fluidez del  discurso y a la voz.</a:t>
            </a:r>
          </a:p>
          <a:p>
            <a:pPr>
              <a:buNone/>
            </a:pPr>
            <a:r>
              <a:rPr lang="es-MX" sz="2400" dirty="0" smtClean="0"/>
              <a:t>Al igual que en el trastorno anterior, las fuentes de información deben incluir la observación natural, exámenes de la estructura y la función oral-motora y medidas estandarizadas lingüística y culturalmente apropiadas.</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980728"/>
            <a:ext cx="8229600" cy="720080"/>
          </a:xfrm>
        </p:spPr>
        <p:txBody>
          <a:bodyPr>
            <a:normAutofit/>
          </a:bodyPr>
          <a:lstStyle/>
          <a:p>
            <a:r>
              <a:rPr lang="es-MX" sz="3600" b="1" dirty="0" smtClean="0">
                <a:effectLst>
                  <a:outerShdw blurRad="38100" dist="38100" dir="2700000" algn="tl">
                    <a:srgbClr val="000000">
                      <a:alpha val="43137"/>
                    </a:srgbClr>
                  </a:outerShdw>
                </a:effectLst>
              </a:rPr>
              <a:t>Speech sound disorder CX’s DX’s </a:t>
            </a:r>
            <a:endParaRPr lang="es-MX" sz="3600" dirty="0"/>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988840"/>
            <a:ext cx="82296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dirty="0" smtClean="0"/>
              <a:t> </a:t>
            </a:r>
            <a:r>
              <a:rPr lang="es-MX" sz="2400" dirty="0" smtClean="0"/>
              <a:t>A.- Dificultad persistente con la producción del lenguaje que interfiere con la legibilidad e impide la comunicación verbal del lenguaje.</a:t>
            </a:r>
          </a:p>
          <a:p>
            <a:pPr algn="just">
              <a:buNone/>
            </a:pPr>
            <a:r>
              <a:rPr lang="es-MX" sz="2400" dirty="0" smtClean="0"/>
              <a:t>B.- La afección causa limitaciones  en la comunicación efectiva que interfiere con el área social, ocupacional académica individual o en cualquier combinación.</a:t>
            </a:r>
          </a:p>
          <a:p>
            <a:pPr algn="just">
              <a:buNone/>
            </a:pPr>
            <a:r>
              <a:rPr lang="es-MX" sz="2400" dirty="0" smtClean="0"/>
              <a:t>C.- Inicio de los síntomas en un periodo temprano del desarrollo.</a:t>
            </a:r>
          </a:p>
          <a:p>
            <a:pPr algn="just">
              <a:buNone/>
            </a:pPr>
            <a:r>
              <a:rPr lang="es-MX" sz="2400" dirty="0" smtClean="0"/>
              <a:t>D.- estas dificultades no son atribuibles a condiciones adquiridas o congénitas como parálisis cerebral, paladar hendida, sordera, traumatismo craneal cerebral u otras condiciones medicas o neurológicas.  </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9XQ76xLauu4/TrJUSqjWbKI/AAAAAAAAB54/ev3mrvUxgug/s1600/El-discurso-del-rey-Colin-Firth-Geoffrey-Rush-500x273.jpg"/>
          <p:cNvPicPr>
            <a:picLocks noChangeAspect="1" noChangeArrowheads="1"/>
          </p:cNvPicPr>
          <p:nvPr/>
        </p:nvPicPr>
        <p:blipFill>
          <a:blip r:embed="rId2" cstate="print"/>
          <a:srcRect/>
          <a:stretch>
            <a:fillRect/>
          </a:stretch>
        </p:blipFill>
        <p:spPr bwMode="auto">
          <a:xfrm>
            <a:off x="1979712" y="4257675"/>
            <a:ext cx="4762500" cy="2600325"/>
          </a:xfrm>
          <a:prstGeom prst="rect">
            <a:avLst/>
          </a:prstGeom>
          <a:noFill/>
        </p:spPr>
      </p:pic>
      <p:sp>
        <p:nvSpPr>
          <p:cNvPr id="5" name="1 Título"/>
          <p:cNvSpPr>
            <a:spLocks noGrp="1"/>
          </p:cNvSpPr>
          <p:nvPr>
            <p:ph type="title"/>
          </p:nvPr>
        </p:nvSpPr>
        <p:spPr>
          <a:xfrm>
            <a:off x="467544" y="1124744"/>
            <a:ext cx="8229600" cy="926976"/>
          </a:xfrm>
        </p:spPr>
        <p:txBody>
          <a:bodyPr>
            <a:normAutofit fontScale="90000"/>
          </a:bodyPr>
          <a:lstStyle/>
          <a:p>
            <a:r>
              <a:rPr lang="es-MX" sz="3600" b="1" dirty="0" smtClean="0">
                <a:effectLst>
                  <a:outerShdw blurRad="38100" dist="38100" dir="2700000" algn="tl">
                    <a:srgbClr val="000000">
                      <a:alpha val="43137"/>
                    </a:srgbClr>
                  </a:outerShdw>
                </a:effectLst>
              </a:rPr>
              <a:t>Desorden fluente de inicio en la infancia (tartamudeo) DX’s CX’s </a:t>
            </a: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3" cstate="print">
            <a:lum contrast="-1000"/>
            <a:extLst>
              <a:ext uri="{28A0092B-C50C-407E-A947-70E740481C1C}">
                <a14:useLocalDpi xmlns:a14="http://schemas.microsoft.com/office/drawing/2010/main" xmlns="" val="0"/>
              </a:ext>
            </a:extLst>
          </a:blip>
          <a:stretch>
            <a:fillRect/>
          </a:stretch>
        </p:blipFill>
        <p:spPr>
          <a:xfrm>
            <a:off x="0" y="0"/>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395536" y="1988840"/>
            <a:ext cx="8229600" cy="4869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r>
              <a:rPr lang="es-MX" sz="2400" dirty="0" smtClean="0"/>
              <a:t>A.- Disturbios de la fluencia y patrón de tiempo de emisión del discurso  siendo inapropiado para la edad del individuo. Persistiendo en el tiempo y se caracterizan por frecuentes y marcadas ocurrencias de una o mas de las </a:t>
            </a:r>
            <a:r>
              <a:rPr lang="es-MX" sz="2400" dirty="0" err="1" smtClean="0"/>
              <a:t>siguentes</a:t>
            </a:r>
            <a:r>
              <a:rPr lang="es-MX" sz="2400" dirty="0" smtClean="0"/>
              <a:t>:</a:t>
            </a:r>
          </a:p>
          <a:p>
            <a:pPr marL="857250" lvl="1" indent="-457200" algn="just">
              <a:buFont typeface="+mj-lt"/>
              <a:buAutoNum type="arabicPeriod"/>
            </a:pPr>
            <a:r>
              <a:rPr lang="es-MX" sz="2000" dirty="0" smtClean="0"/>
              <a:t>Repetición de sonidos y silabas</a:t>
            </a:r>
          </a:p>
          <a:p>
            <a:pPr marL="857250" lvl="1" indent="-457200" algn="just">
              <a:buFont typeface="+mj-lt"/>
              <a:buAutoNum type="arabicPeriod"/>
            </a:pPr>
            <a:r>
              <a:rPr lang="es-MX" sz="2000" dirty="0" smtClean="0"/>
              <a:t>Sonido prolongado de consonantes y vocales </a:t>
            </a:r>
            <a:endParaRPr lang="es-MX" sz="20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196752"/>
            <a:ext cx="8229600" cy="51125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396000">
              <a:buFont typeface="+mj-lt"/>
              <a:buAutoNum type="arabicPeriod" startAt="3"/>
            </a:pPr>
            <a:r>
              <a:rPr lang="es-MX" sz="2000" dirty="0" smtClean="0"/>
              <a:t>Palabras entrecortadas, (pausas dentro de la palabra)</a:t>
            </a:r>
          </a:p>
          <a:p>
            <a:pPr marL="360000" indent="-396000">
              <a:buFont typeface="+mj-lt"/>
              <a:buAutoNum type="arabicPeriod" startAt="3"/>
            </a:pPr>
            <a:r>
              <a:rPr lang="es-MX" sz="2000" dirty="0" smtClean="0"/>
              <a:t>Pausas audibles o en silencio del lenguaje</a:t>
            </a:r>
          </a:p>
          <a:p>
            <a:pPr marL="360000" indent="-396000">
              <a:buFont typeface="+mj-lt"/>
              <a:buAutoNum type="arabicPeriod" startAt="3"/>
            </a:pPr>
            <a:r>
              <a:rPr lang="es-MX" sz="2000" dirty="0" smtClean="0"/>
              <a:t>Circunlocuciones (sustitución de palabras para evadir las problemáticas) </a:t>
            </a:r>
          </a:p>
          <a:p>
            <a:pPr marL="360000" indent="-396000">
              <a:buFont typeface="+mj-lt"/>
              <a:buAutoNum type="arabicPeriod" startAt="3"/>
            </a:pPr>
            <a:r>
              <a:rPr lang="es-MX" sz="2000" dirty="0" smtClean="0"/>
              <a:t>Pronunciación con exceso de tensión física </a:t>
            </a:r>
          </a:p>
          <a:p>
            <a:pPr marL="360000" indent="-396000">
              <a:buFont typeface="+mj-lt"/>
              <a:buAutoNum type="arabicPeriod" startAt="3"/>
            </a:pPr>
            <a:r>
              <a:rPr lang="es-MX" sz="2000" dirty="0" smtClean="0"/>
              <a:t>Repetición de palabras monosilábicas ( yo-yo-yo-yo-yo quiero).</a:t>
            </a:r>
          </a:p>
          <a:p>
            <a:pPr marL="360000" indent="-396000">
              <a:buNone/>
            </a:pPr>
            <a:endParaRPr lang="es-MX" sz="2000" dirty="0" smtClean="0"/>
          </a:p>
          <a:p>
            <a:pPr marL="360000" indent="-396000">
              <a:buNone/>
            </a:pPr>
            <a:r>
              <a:rPr lang="es-MX" sz="2000" b="1" u="sng" dirty="0" smtClean="0">
                <a:effectLst>
                  <a:outerShdw blurRad="38100" dist="38100" dir="2700000" algn="tl">
                    <a:srgbClr val="000000">
                      <a:alpha val="43137"/>
                    </a:srgbClr>
                  </a:outerShdw>
                </a:effectLst>
              </a:rPr>
              <a:t>B</a:t>
            </a:r>
            <a:r>
              <a:rPr lang="es-MX" sz="1800" b="1" u="sng" dirty="0" smtClean="0">
                <a:effectLst>
                  <a:outerShdw blurRad="38100" dist="38100" dir="2700000" algn="tl">
                    <a:srgbClr val="000000">
                      <a:alpha val="43137"/>
                    </a:srgbClr>
                  </a:outerShdw>
                </a:effectLst>
              </a:rPr>
              <a:t>.-  </a:t>
            </a:r>
            <a:r>
              <a:rPr lang="es-MX" sz="1800" dirty="0" smtClean="0"/>
              <a:t>El problema causa ansiedad por hablar y limitación en la comunicación efectiva, participación social, y en el desempeño académico u ocupacional ya sea individualmente o cualquier combinación.</a:t>
            </a:r>
          </a:p>
          <a:p>
            <a:pPr marL="360000" indent="-396000">
              <a:buNone/>
            </a:pPr>
            <a:endParaRPr lang="es-MX" sz="1800" dirty="0" smtClean="0"/>
          </a:p>
          <a:p>
            <a:pPr marL="360000" indent="-396000">
              <a:buNone/>
            </a:pPr>
            <a:r>
              <a:rPr lang="es-MX" sz="1800" b="1" u="sng" dirty="0" smtClean="0">
                <a:effectLst>
                  <a:outerShdw blurRad="38100" dist="38100" dir="2700000" algn="tl">
                    <a:srgbClr val="000000">
                      <a:alpha val="43137"/>
                    </a:srgbClr>
                  </a:outerShdw>
                </a:effectLst>
              </a:rPr>
              <a:t>C.-  </a:t>
            </a:r>
            <a:r>
              <a:rPr lang="es-MX" sz="1800" dirty="0" smtClean="0"/>
              <a:t>El inicios de los síntomas se remonta a un periodo temprano del desarrollo.</a:t>
            </a:r>
          </a:p>
          <a:p>
            <a:pPr marL="360000" indent="-396000">
              <a:buNone/>
            </a:pPr>
            <a:endParaRPr lang="es-MX" sz="1800" dirty="0" smtClean="0"/>
          </a:p>
          <a:p>
            <a:pPr marL="360000" indent="-396000">
              <a:buNone/>
            </a:pPr>
            <a:endParaRPr lang="es-MX" sz="1800" dirty="0" smtClean="0"/>
          </a:p>
          <a:p>
            <a:pPr marL="360000" indent="-396000">
              <a:buNone/>
            </a:pPr>
            <a:r>
              <a:rPr lang="es-MX" sz="1800" b="1" u="sng" dirty="0" smtClean="0">
                <a:effectLst>
                  <a:outerShdw blurRad="38100" dist="38100" dir="2700000" algn="tl">
                    <a:srgbClr val="000000">
                      <a:alpha val="43137"/>
                    </a:srgbClr>
                  </a:outerShdw>
                </a:effectLst>
              </a:rPr>
              <a:t>D.- </a:t>
            </a:r>
            <a:r>
              <a:rPr lang="es-MX" sz="1800" dirty="0" smtClean="0"/>
              <a:t>El disturbio no se atribuye a un problema del lenguaje de tipo motor o a déficit neurológicos y ninguna causa medica o mental puede explicar mejor el trastorno.</a:t>
            </a:r>
            <a:r>
              <a:rPr lang="es-MX" dirty="0" smtClean="0"/>
              <a:t>		</a:t>
            </a: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268760"/>
            <a:ext cx="8229600" cy="504056"/>
          </a:xfrm>
        </p:spPr>
        <p:txBody>
          <a:bodyPr>
            <a:normAutofit fontScale="90000"/>
          </a:bodyPr>
          <a:lstStyle/>
          <a:p>
            <a:r>
              <a:rPr lang="es-MX" sz="3600" b="1" dirty="0" smtClean="0">
                <a:effectLst>
                  <a:outerShdw blurRad="38100" dist="38100" dir="2700000" algn="tl">
                    <a:srgbClr val="000000">
                      <a:alpha val="43137"/>
                    </a:srgbClr>
                  </a:outerShdw>
                </a:effectLst>
              </a:rPr>
              <a:t> </a:t>
            </a:r>
            <a:br>
              <a:rPr lang="es-MX" sz="3600" b="1" dirty="0" smtClean="0">
                <a:effectLst>
                  <a:outerShdw blurRad="38100" dist="38100" dir="2700000" algn="tl">
                    <a:srgbClr val="000000">
                      <a:alpha val="43137"/>
                    </a:srgbClr>
                  </a:outerShdw>
                </a:effectLst>
              </a:rPr>
            </a:br>
            <a:r>
              <a:rPr lang="es-MX" sz="3600" b="1" dirty="0" smtClean="0">
                <a:effectLst>
                  <a:outerShdw blurRad="38100" dist="38100" dir="2700000" algn="tl">
                    <a:srgbClr val="000000">
                      <a:alpha val="43137"/>
                    </a:srgbClr>
                  </a:outerShdw>
                </a:effectLst>
              </a:rPr>
              <a:t>Trastorno de la comunicación social</a:t>
            </a:r>
            <a:br>
              <a:rPr lang="es-MX" sz="3600" b="1" dirty="0" smtClean="0">
                <a:effectLst>
                  <a:outerShdw blurRad="38100" dist="38100" dir="2700000" algn="tl">
                    <a:srgbClr val="000000">
                      <a:alpha val="43137"/>
                    </a:srgbClr>
                  </a:outerShdw>
                </a:effectLst>
              </a:rPr>
            </a:b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2060848"/>
            <a:ext cx="8589640"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400" dirty="0" smtClean="0"/>
              <a:t>Este trastorno caracteriza a los niños con dificultades en los aspectos pragmáticos de la  comunicación social (comprensión y expresión), pese a no tener por qué presentar dificultades en la fonología, sintaxis y semántica.</a:t>
            </a:r>
          </a:p>
          <a:p>
            <a:pPr>
              <a:buNone/>
            </a:pPr>
            <a:endParaRPr lang="es-MX" sz="2400" dirty="0" smtClean="0"/>
          </a:p>
          <a:p>
            <a:r>
              <a:rPr lang="es-MX" sz="2400" dirty="0" smtClean="0"/>
              <a:t> Estos presentarían dificultades de comunicación social comunes a los niños con Trastorno del Espectro Autista (TEA), pero sin mostrar conductas repetitivas ni intereses restringidos.</a:t>
            </a:r>
          </a:p>
          <a:p>
            <a:pPr>
              <a:buNone/>
            </a:pPr>
            <a:endParaRPr lang="es-MX" sz="2400" dirty="0" smtClean="0"/>
          </a:p>
          <a:p>
            <a:r>
              <a:rPr lang="es-MX" sz="2400" dirty="0" smtClean="0"/>
              <a:t> Como ocurría en la anterior clasificación, en ocasiones es difícil, pese a esta característica, diferenciarlos claramente del TEA.</a:t>
            </a:r>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Mapa Conceptual.gif"/>
          <p:cNvPicPr>
            <a:picLocks noChangeAspect="1"/>
          </p:cNvPicPr>
          <p:nvPr/>
        </p:nvPicPr>
        <p:blipFill>
          <a:blip r:embed="rId2" cstate="print"/>
          <a:stretch>
            <a:fillRect/>
          </a:stretch>
        </p:blipFill>
        <p:spPr>
          <a:xfrm>
            <a:off x="4857750" y="4000500"/>
            <a:ext cx="4286250" cy="2857500"/>
          </a:xfrm>
          <a:prstGeom prst="rect">
            <a:avLst/>
          </a:prstGeom>
        </p:spPr>
      </p:pic>
      <p:sp>
        <p:nvSpPr>
          <p:cNvPr id="5" name="1 Título"/>
          <p:cNvSpPr>
            <a:spLocks noGrp="1"/>
          </p:cNvSpPr>
          <p:nvPr>
            <p:ph type="title"/>
          </p:nvPr>
        </p:nvSpPr>
        <p:spPr>
          <a:xfrm>
            <a:off x="395536" y="1052736"/>
            <a:ext cx="8229600" cy="648072"/>
          </a:xfrm>
        </p:spPr>
        <p:txBody>
          <a:bodyPr>
            <a:normAutofit/>
          </a:bodyPr>
          <a:lstStyle/>
          <a:p>
            <a:r>
              <a:rPr lang="es-MX" sz="2800" b="1" dirty="0" smtClean="0">
                <a:effectLst>
                  <a:outerShdw blurRad="38100" dist="38100" dir="2700000" algn="tl">
                    <a:srgbClr val="000000">
                      <a:alpha val="43137"/>
                    </a:srgbClr>
                  </a:outerShdw>
                </a:effectLst>
              </a:rPr>
              <a:t>Trastorno social/ pragmático de la comunicación</a:t>
            </a:r>
            <a:endParaRPr lang="es-MX" sz="28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3"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1844824"/>
            <a:ext cx="8784976"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400" b="1" u="sng" dirty="0" smtClean="0">
                <a:effectLst>
                  <a:outerShdw blurRad="38100" dist="38100" dir="2700000" algn="tl">
                    <a:srgbClr val="000000">
                      <a:alpha val="43137"/>
                    </a:srgbClr>
                  </a:outerShdw>
                </a:effectLst>
              </a:rPr>
              <a:t> A.- </a:t>
            </a:r>
            <a:r>
              <a:rPr lang="es-MX" sz="2400" dirty="0" smtClean="0"/>
              <a:t>Dificultades persistentes en el uso de comunicación verbal y no verbal, manifestado en TODOS los siguientes aspectos.</a:t>
            </a:r>
          </a:p>
          <a:p>
            <a:pPr marL="857250" lvl="1" indent="-457200" algn="just">
              <a:buFont typeface="+mj-lt"/>
              <a:buAutoNum type="arabicPeriod"/>
            </a:pPr>
            <a:r>
              <a:rPr lang="es-MX" sz="2000" dirty="0" smtClean="0"/>
              <a:t>Déficit en el uso de comunicación con fines sociales</a:t>
            </a:r>
          </a:p>
          <a:p>
            <a:pPr marL="857250" lvl="1" indent="-457200" algn="just">
              <a:buFont typeface="+mj-lt"/>
              <a:buAutoNum type="arabicPeriod"/>
            </a:pPr>
            <a:r>
              <a:rPr lang="es-MX" sz="2000" dirty="0" smtClean="0"/>
              <a:t>Impedimentos para modificar la forma de comunicación dependiendo el contexto</a:t>
            </a:r>
          </a:p>
          <a:p>
            <a:pPr marL="857250" lvl="1" indent="-457200" algn="just">
              <a:buFont typeface="+mj-lt"/>
              <a:buAutoNum type="arabicPeriod"/>
            </a:pPr>
            <a:r>
              <a:rPr lang="es-MX" sz="2000" dirty="0" smtClean="0"/>
              <a:t>Dificultades para llevar una conversación bajo reglas establecidas.</a:t>
            </a:r>
          </a:p>
          <a:p>
            <a:pPr marL="857250" lvl="1" indent="-457200" algn="just">
              <a:buFont typeface="+mj-lt"/>
              <a:buAutoNum type="arabicPeriod"/>
            </a:pPr>
            <a:r>
              <a:rPr lang="es-MX" sz="2000" dirty="0" smtClean="0"/>
              <a:t>Dificultades para comprender contenidos</a:t>
            </a:r>
          </a:p>
          <a:p>
            <a:pPr marL="857250" lvl="1" indent="-457200" algn="just">
              <a:buNone/>
            </a:pPr>
            <a:r>
              <a:rPr lang="es-MX" sz="2000" dirty="0" smtClean="0"/>
              <a:t>        no explícitos, ambiguos o no literales</a:t>
            </a:r>
            <a:endParaRPr lang="es-MX" sz="1200" dirty="0" smtClean="0"/>
          </a:p>
          <a:p>
            <a:pPr marL="1257300" lvl="2" indent="-457200" algn="just"/>
            <a:r>
              <a:rPr lang="es-MX" sz="1600" dirty="0" smtClean="0"/>
              <a:t>Metáforas</a:t>
            </a:r>
          </a:p>
          <a:p>
            <a:pPr marL="1257300" lvl="2" indent="-457200" algn="just"/>
            <a:r>
              <a:rPr lang="es-MX" sz="1600" dirty="0" smtClean="0"/>
              <a:t>Inferencias</a:t>
            </a:r>
          </a:p>
          <a:p>
            <a:pPr marL="1257300" lvl="2" indent="-457200" algn="just"/>
            <a:r>
              <a:rPr lang="es-MX" sz="1600" dirty="0" smtClean="0"/>
              <a:t>Interpretaciones lógicas</a:t>
            </a:r>
          </a:p>
          <a:p>
            <a:pPr marL="1257300" lvl="2" indent="-457200" algn="just"/>
            <a:r>
              <a:rPr lang="es-MX" sz="1600" dirty="0" smtClean="0"/>
              <a:t>Chistes</a:t>
            </a:r>
          </a:p>
          <a:p>
            <a:pPr marL="1257300" lvl="2" indent="-457200" algn="just"/>
            <a:r>
              <a:rPr lang="es-MX" sz="1600" dirty="0" smtClean="0"/>
              <a:t>Doble sentido</a:t>
            </a:r>
          </a:p>
          <a:p>
            <a:pPr marL="1257300" lvl="2" indent="-457200" algn="just">
              <a:buNone/>
            </a:pPr>
            <a:r>
              <a:rPr lang="es-MX" sz="1600" dirty="0" smtClean="0"/>
              <a:t>		</a:t>
            </a:r>
          </a:p>
          <a:p>
            <a:pPr marL="857250" lvl="1" indent="-457200" algn="just">
              <a:buNone/>
            </a:pPr>
            <a:endParaRPr lang="es-MX" sz="2000" dirty="0" smtClean="0"/>
          </a:p>
          <a:p>
            <a:pPr marL="857250" lvl="1" indent="-457200" algn="just">
              <a:buNone/>
            </a:pPr>
            <a:endParaRPr lang="es-MX" sz="2000" dirty="0" smtClean="0"/>
          </a:p>
          <a:p>
            <a:pPr marL="857250" lvl="1" indent="-457200" algn="just">
              <a:buFont typeface="+mj-lt"/>
              <a:buAutoNum type="arabicPeriod"/>
            </a:pPr>
            <a:endParaRPr lang="es-MX" sz="20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412776"/>
            <a:ext cx="82296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396000">
              <a:buNone/>
            </a:pPr>
            <a:r>
              <a:rPr lang="es-MX" sz="2400" b="1" u="sng" dirty="0" smtClean="0">
                <a:effectLst>
                  <a:outerShdw blurRad="38100" dist="38100" dir="2700000" algn="tl">
                    <a:srgbClr val="000000">
                      <a:alpha val="43137"/>
                    </a:srgbClr>
                  </a:outerShdw>
                </a:effectLst>
              </a:rPr>
              <a:t>B.-  </a:t>
            </a:r>
            <a:r>
              <a:rPr lang="es-MX" sz="2400" dirty="0" smtClean="0"/>
              <a:t>El problema causa ansiedad por hablar y limitación en la comunicación efectiva, participación social, y en el desempeño académico u ocupacional ya sea individualmente o cualquier combinación.</a:t>
            </a:r>
          </a:p>
          <a:p>
            <a:pPr marL="360000" indent="-396000">
              <a:buNone/>
            </a:pPr>
            <a:endParaRPr lang="es-MX" sz="2400" dirty="0" smtClean="0"/>
          </a:p>
          <a:p>
            <a:pPr marL="360000" indent="-396000">
              <a:buNone/>
            </a:pPr>
            <a:r>
              <a:rPr lang="es-MX" sz="2400" b="1" u="sng" dirty="0" smtClean="0">
                <a:effectLst>
                  <a:outerShdw blurRad="38100" dist="38100" dir="2700000" algn="tl">
                    <a:srgbClr val="000000">
                      <a:alpha val="43137"/>
                    </a:srgbClr>
                  </a:outerShdw>
                </a:effectLst>
              </a:rPr>
              <a:t>C.-  </a:t>
            </a:r>
            <a:r>
              <a:rPr lang="es-MX" sz="2400" dirty="0" smtClean="0"/>
              <a:t>El inicios de los síntomas se remonta a un periodo temprano del desarrollo.</a:t>
            </a:r>
          </a:p>
          <a:p>
            <a:pPr marL="360000" indent="-396000">
              <a:buNone/>
            </a:pPr>
            <a:endParaRPr lang="es-MX" sz="2400" dirty="0" smtClean="0"/>
          </a:p>
          <a:p>
            <a:pPr marL="360000" indent="-396000">
              <a:buNone/>
            </a:pPr>
            <a:endParaRPr lang="es-MX" sz="2400" dirty="0" smtClean="0"/>
          </a:p>
          <a:p>
            <a:pPr marL="360000" indent="-396000">
              <a:buNone/>
            </a:pPr>
            <a:r>
              <a:rPr lang="es-MX" sz="2400" b="1" u="sng" dirty="0" smtClean="0">
                <a:effectLst>
                  <a:outerShdw blurRad="38100" dist="38100" dir="2700000" algn="tl">
                    <a:srgbClr val="000000">
                      <a:alpha val="43137"/>
                    </a:srgbClr>
                  </a:outerShdw>
                </a:effectLst>
              </a:rPr>
              <a:t>D.- </a:t>
            </a:r>
            <a:r>
              <a:rPr lang="es-MX" sz="2400" dirty="0" smtClean="0"/>
              <a:t>El disturbio no se atribuye a un problema del lenguaje de tipo motor o a déficit neurológicos y ninguna causa medica o mental puede explicar mejor el trastorno</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3501008"/>
            <a:ext cx="8229600"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MX" dirty="0" smtClean="0"/>
              <a:t> </a:t>
            </a:r>
            <a:endParaRPr lang="es-MX" dirty="0"/>
          </a:p>
        </p:txBody>
      </p:sp>
      <p:pic>
        <p:nvPicPr>
          <p:cNvPr id="10242" name="Picture 2" descr="http://upload.wikimedia.org/wikipedia/en/d/db/DSM-IV-TR.jpg"/>
          <p:cNvPicPr>
            <a:picLocks noChangeAspect="1" noChangeArrowheads="1"/>
          </p:cNvPicPr>
          <p:nvPr/>
        </p:nvPicPr>
        <p:blipFill>
          <a:blip r:embed="rId3" cstate="print"/>
          <a:srcRect/>
          <a:stretch>
            <a:fillRect/>
          </a:stretch>
        </p:blipFill>
        <p:spPr bwMode="auto">
          <a:xfrm>
            <a:off x="0" y="2204864"/>
            <a:ext cx="2195736" cy="3679305"/>
          </a:xfrm>
          <a:prstGeom prst="rect">
            <a:avLst/>
          </a:prstGeom>
          <a:noFill/>
        </p:spPr>
      </p:pic>
      <p:sp>
        <p:nvSpPr>
          <p:cNvPr id="10" name="9 CuadroTexto"/>
          <p:cNvSpPr txBox="1"/>
          <p:nvPr/>
        </p:nvSpPr>
        <p:spPr>
          <a:xfrm>
            <a:off x="2123728" y="1700809"/>
            <a:ext cx="6624736" cy="4985980"/>
          </a:xfrm>
          <a:prstGeom prst="rect">
            <a:avLst/>
          </a:prstGeom>
          <a:noFill/>
        </p:spPr>
        <p:txBody>
          <a:bodyPr wrap="square" rtlCol="0">
            <a:spAutoFit/>
          </a:bodyPr>
          <a:lstStyle/>
          <a:p>
            <a:pPr>
              <a:buFont typeface="Arial" pitchFamily="34" charset="0"/>
              <a:buChar char="•"/>
            </a:pPr>
            <a:r>
              <a:rPr lang="es-MX" sz="2400" b="1" dirty="0" smtClean="0"/>
              <a:t>Trastornos de inicio en la infancia, niñez o adolescencia:</a:t>
            </a:r>
            <a:endParaRPr lang="es-MX" dirty="0" smtClean="0"/>
          </a:p>
          <a:p>
            <a:pPr marL="800100" lvl="1" indent="-342900">
              <a:buFont typeface="+mj-lt"/>
              <a:buAutoNum type="arabicPeriod"/>
            </a:pPr>
            <a:r>
              <a:rPr lang="es-MX" dirty="0" smtClean="0"/>
              <a:t>Trastorno por déficit de atención con hiperactividad.</a:t>
            </a:r>
          </a:p>
          <a:p>
            <a:pPr marL="800100" lvl="1" indent="-342900">
              <a:buFont typeface="+mj-lt"/>
              <a:buAutoNum type="arabicPeriod"/>
            </a:pPr>
            <a:r>
              <a:rPr lang="es-MX" dirty="0" smtClean="0"/>
              <a:t>Trastorno disocial.</a:t>
            </a:r>
          </a:p>
          <a:p>
            <a:pPr marL="800100" lvl="1" indent="-342900">
              <a:buFont typeface="+mj-lt"/>
              <a:buAutoNum type="arabicPeriod"/>
            </a:pPr>
            <a:r>
              <a:rPr lang="es-MX" dirty="0" smtClean="0"/>
              <a:t> Trastorno negativista desafiante.</a:t>
            </a:r>
          </a:p>
          <a:p>
            <a:pPr marL="800100" lvl="1" indent="-342900">
              <a:buFont typeface="+mj-lt"/>
              <a:buAutoNum type="arabicPeriod"/>
            </a:pPr>
            <a:r>
              <a:rPr lang="es-MX" dirty="0" smtClean="0"/>
              <a:t>Trastorno del aprendizaje y las habilidades motoras y de la comunicación.</a:t>
            </a:r>
          </a:p>
          <a:p>
            <a:pPr marL="800100" lvl="1" indent="-342900">
              <a:buFont typeface="+mj-lt"/>
              <a:buAutoNum type="arabicPeriod"/>
            </a:pPr>
            <a:r>
              <a:rPr lang="es-MX" dirty="0" smtClean="0"/>
              <a:t>Retraso mental.</a:t>
            </a:r>
          </a:p>
          <a:p>
            <a:pPr marL="800100" lvl="1" indent="-342900">
              <a:buFont typeface="+mj-lt"/>
              <a:buAutoNum type="arabicPeriod"/>
            </a:pPr>
            <a:r>
              <a:rPr lang="es-MX" dirty="0" smtClean="0"/>
              <a:t>Trastorno Generalizado del desarrollo.</a:t>
            </a:r>
          </a:p>
          <a:p>
            <a:pPr marL="800100" lvl="1" indent="-342900">
              <a:buFont typeface="+mj-lt"/>
              <a:buAutoNum type="arabicPeriod"/>
            </a:pPr>
            <a:r>
              <a:rPr lang="es-MX" dirty="0" smtClean="0"/>
              <a:t>Trastornos de Tics.</a:t>
            </a:r>
          </a:p>
          <a:p>
            <a:pPr marL="800100" lvl="1" indent="-342900">
              <a:buFont typeface="+mj-lt"/>
              <a:buAutoNum type="arabicPeriod"/>
            </a:pPr>
            <a:r>
              <a:rPr lang="es-MX" dirty="0" smtClean="0"/>
              <a:t>Otros trastornos de inicio en la infancia, niñez o adolescencia:</a:t>
            </a:r>
          </a:p>
          <a:p>
            <a:pPr marL="1257300" lvl="2" indent="-342900">
              <a:buFont typeface="+mj-lt"/>
              <a:buAutoNum type="arabicPeriod"/>
            </a:pPr>
            <a:r>
              <a:rPr lang="es-MX" dirty="0" smtClean="0"/>
              <a:t>De ansiedad por separación.</a:t>
            </a:r>
          </a:p>
          <a:p>
            <a:pPr marL="1257300" lvl="2" indent="-342900">
              <a:buFont typeface="+mj-lt"/>
              <a:buAutoNum type="arabicPeriod"/>
            </a:pPr>
            <a:r>
              <a:rPr lang="es-MX" dirty="0" smtClean="0"/>
              <a:t>Mutismo selectivo.</a:t>
            </a:r>
          </a:p>
          <a:p>
            <a:pPr marL="1257300" lvl="2" indent="-342900">
              <a:buFont typeface="+mj-lt"/>
              <a:buAutoNum type="arabicPeriod"/>
            </a:pPr>
            <a:r>
              <a:rPr lang="es-MX" dirty="0" smtClean="0"/>
              <a:t>Reactivo de la comunicación de la infancia o la niñez.</a:t>
            </a:r>
          </a:p>
          <a:p>
            <a:pPr marL="1257300" lvl="2" indent="-342900">
              <a:buFont typeface="+mj-lt"/>
              <a:buAutoNum type="arabicPeriod"/>
            </a:pPr>
            <a:r>
              <a:rPr lang="es-MX" dirty="0" smtClean="0"/>
              <a:t>De movimiento estereotipado.</a:t>
            </a:r>
          </a:p>
          <a:p>
            <a:pPr lvl="2"/>
            <a:endParaRPr lang="es-MX" dirty="0" smtClean="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sQ_fIxKA1m0/TkV25d2C3EI/AAAAAAAAD-M/4R9SmrmXPFs/s1600/Autism_Spectrum_Disorder-1.jpg"/>
          <p:cNvPicPr>
            <a:picLocks noChangeAspect="1" noChangeArrowheads="1"/>
          </p:cNvPicPr>
          <p:nvPr/>
        </p:nvPicPr>
        <p:blipFill>
          <a:blip r:embed="rId2" cstate="print"/>
          <a:srcRect/>
          <a:stretch>
            <a:fillRect/>
          </a:stretch>
        </p:blipFill>
        <p:spPr bwMode="auto">
          <a:xfrm>
            <a:off x="0" y="1196752"/>
            <a:ext cx="5229225" cy="2876551"/>
          </a:xfrm>
          <a:prstGeom prst="rect">
            <a:avLst/>
          </a:prstGeom>
          <a:noFill/>
        </p:spPr>
      </p:pic>
      <p:pic>
        <p:nvPicPr>
          <p:cNvPr id="6" name="5 Imagen" descr="Autismo-fita3.jpg"/>
          <p:cNvPicPr>
            <a:picLocks noChangeAspect="1"/>
          </p:cNvPicPr>
          <p:nvPr/>
        </p:nvPicPr>
        <p:blipFill>
          <a:blip r:embed="rId3" cstate="print"/>
          <a:stretch>
            <a:fillRect/>
          </a:stretch>
        </p:blipFill>
        <p:spPr>
          <a:xfrm>
            <a:off x="5364088" y="1412776"/>
            <a:ext cx="2880320" cy="2996952"/>
          </a:xfrm>
          <a:prstGeom prst="rect">
            <a:avLst/>
          </a:prstGeom>
        </p:spPr>
      </p:pic>
      <p:sp>
        <p:nvSpPr>
          <p:cNvPr id="5" name="1 Título"/>
          <p:cNvSpPr>
            <a:spLocks noGrp="1"/>
          </p:cNvSpPr>
          <p:nvPr>
            <p:ph type="title"/>
          </p:nvPr>
        </p:nvSpPr>
        <p:spPr>
          <a:xfrm>
            <a:off x="323528" y="1196752"/>
            <a:ext cx="8229600" cy="5400600"/>
          </a:xfrm>
        </p:spPr>
        <p:txBody>
          <a:bodyPr>
            <a:normAutofit/>
          </a:bodyPr>
          <a:lstStyle/>
          <a:p>
            <a:pPr algn="l"/>
            <a:r>
              <a:rPr lang="es-MX" sz="2400" b="1" dirty="0" smtClean="0"/>
              <a:t/>
            </a:r>
            <a:br>
              <a:rPr lang="es-MX" sz="2400" b="1" dirty="0" smtClean="0"/>
            </a:br>
            <a:r>
              <a:rPr lang="es-MX" sz="2400" b="1" dirty="0" smtClean="0"/>
              <a:t/>
            </a:r>
            <a:br>
              <a:rPr lang="es-MX" sz="2400" b="1" dirty="0" smtClean="0"/>
            </a:br>
            <a:r>
              <a:rPr lang="es-MX" sz="2400" b="1" dirty="0" smtClean="0"/>
              <a:t/>
            </a:r>
            <a:br>
              <a:rPr lang="es-MX" sz="2400" b="1" dirty="0" smtClean="0"/>
            </a:br>
            <a:r>
              <a:rPr lang="es-MX" sz="2400" b="1" dirty="0" smtClean="0"/>
              <a:t/>
            </a:r>
            <a:br>
              <a:rPr lang="es-MX" sz="2400" b="1" dirty="0" smtClean="0"/>
            </a:br>
            <a:r>
              <a:rPr lang="es-MX" sz="2400" b="1" dirty="0" smtClean="0"/>
              <a:t/>
            </a:r>
            <a:br>
              <a:rPr lang="es-MX" sz="2400" b="1" dirty="0" smtClean="0"/>
            </a:br>
            <a:r>
              <a:rPr lang="es-MX" sz="2400" b="1" dirty="0" smtClean="0"/>
              <a:t/>
            </a:r>
            <a:br>
              <a:rPr lang="es-MX" sz="2400" b="1" dirty="0" smtClean="0"/>
            </a:br>
            <a:r>
              <a:rPr lang="es-MX" sz="2400" b="1" dirty="0" smtClean="0"/>
              <a:t/>
            </a:r>
            <a:br>
              <a:rPr lang="es-MX" sz="2400" b="1" dirty="0" smtClean="0"/>
            </a:br>
            <a:r>
              <a:rPr lang="es-MX" sz="2400" b="1" dirty="0" smtClean="0"/>
              <a:t/>
            </a:r>
            <a:br>
              <a:rPr lang="es-MX" sz="2400" b="1" dirty="0" smtClean="0"/>
            </a:br>
            <a:r>
              <a:rPr lang="es-MX" sz="2400" b="1" dirty="0" smtClean="0"/>
              <a:t>Trastornos del espectro autista: </a:t>
            </a:r>
            <a:br>
              <a:rPr lang="es-MX" sz="2400" b="1" dirty="0" smtClean="0"/>
            </a:br>
            <a:r>
              <a:rPr lang="es-MX" sz="2400" b="1" dirty="0" smtClean="0"/>
              <a:t>       </a:t>
            </a:r>
            <a:r>
              <a:rPr lang="es-MX" sz="2400" dirty="0" smtClean="0"/>
              <a:t>Se eliminan todas las categorías diagnósticas que se incluían dentro como entidades independientes.</a:t>
            </a:r>
            <a:br>
              <a:rPr lang="es-MX" sz="2400" dirty="0" smtClean="0"/>
            </a:br>
            <a:r>
              <a:rPr lang="es-MX" sz="2400" dirty="0" smtClean="0"/>
              <a:t>(Síndrome de Asperger, Síndrome de Rett, Trastorno autista, Trastorno Desintegrativo de la Infancia y Trastorno Generalizado del Desarrollo no especificado).</a:t>
            </a:r>
            <a:endParaRPr lang="es-MX" sz="2400" dirty="0"/>
          </a:p>
        </p:txBody>
      </p:sp>
      <p:pic>
        <p:nvPicPr>
          <p:cNvPr id="4" name="3 Marcador de contenido"/>
          <p:cNvPicPr>
            <a:picLocks noGrp="1" noChangeAspect="1"/>
          </p:cNvPicPr>
          <p:nvPr>
            <p:ph idx="1"/>
          </p:nvPr>
        </p:nvPicPr>
        <p:blipFill>
          <a:blip r:embed="rId4" cstate="print">
            <a:lum contrast="-1000"/>
            <a:extLst>
              <a:ext uri="{28A0092B-C50C-407E-A947-70E740481C1C}">
                <a14:useLocalDpi xmlns:a14="http://schemas.microsoft.com/office/drawing/2010/main" xmlns="" val="0"/>
              </a:ext>
            </a:extLst>
          </a:blip>
          <a:stretch>
            <a:fillRect/>
          </a:stretch>
        </p:blipFill>
        <p:spPr>
          <a:xfrm>
            <a:off x="105272" y="0"/>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1196752"/>
            <a:ext cx="8229600" cy="854968"/>
          </a:xfrm>
        </p:spPr>
        <p:txBody>
          <a:bodyPr>
            <a:normAutofit/>
          </a:bodyPr>
          <a:lstStyle/>
          <a:p>
            <a:r>
              <a:rPr lang="es-MX" sz="3600" b="1" dirty="0" smtClean="0">
                <a:effectLst>
                  <a:outerShdw blurRad="38100" dist="38100" dir="2700000" algn="tl">
                    <a:srgbClr val="000000">
                      <a:alpha val="43137"/>
                    </a:srgbClr>
                  </a:outerShdw>
                </a:effectLst>
              </a:rPr>
              <a:t>Trastornos del espectro autista CX’s DX’s</a:t>
            </a: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427984" y="2132856"/>
            <a:ext cx="4536504" cy="472514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dirty="0" smtClean="0"/>
              <a:t> </a:t>
            </a:r>
          </a:p>
          <a:p>
            <a:pPr algn="just">
              <a:buNone/>
            </a:pPr>
            <a:r>
              <a:rPr lang="en-US" b="1" dirty="0" smtClean="0"/>
              <a:t>Currently, or by history, must meet criteria A, B, C, and D </a:t>
            </a:r>
          </a:p>
          <a:p>
            <a:pPr algn="just">
              <a:buNone/>
            </a:pPr>
            <a:endParaRPr lang="en-US" dirty="0" smtClean="0"/>
          </a:p>
          <a:p>
            <a:pPr algn="just">
              <a:buNone/>
            </a:pPr>
            <a:r>
              <a:rPr lang="en-US" b="1" u="sng" dirty="0" smtClean="0">
                <a:effectLst>
                  <a:outerShdw blurRad="38100" dist="38100" dir="2700000" algn="tl">
                    <a:srgbClr val="000000">
                      <a:alpha val="43137"/>
                    </a:srgbClr>
                  </a:outerShdw>
                </a:effectLst>
              </a:rPr>
              <a:t>A. </a:t>
            </a:r>
            <a:r>
              <a:rPr lang="en-US" dirty="0" smtClean="0"/>
              <a:t>Persistent deficits in social communication and social interaction across </a:t>
            </a:r>
          </a:p>
          <a:p>
            <a:pPr algn="just">
              <a:buNone/>
            </a:pPr>
            <a:r>
              <a:rPr lang="en-US" dirty="0" smtClean="0"/>
              <a:t>contexts, not accounted for by general developmental delays, and manifest </a:t>
            </a:r>
          </a:p>
          <a:p>
            <a:pPr algn="just">
              <a:buNone/>
            </a:pPr>
            <a:r>
              <a:rPr lang="en-US" dirty="0" smtClean="0"/>
              <a:t>by all 3 of the following: </a:t>
            </a:r>
          </a:p>
          <a:p>
            <a:pPr algn="just">
              <a:buNone/>
            </a:pPr>
            <a:r>
              <a:rPr lang="en-US" dirty="0" smtClean="0"/>
              <a:t> 1. Deficits in social-emotional reciprocity </a:t>
            </a:r>
          </a:p>
          <a:p>
            <a:pPr algn="just">
              <a:buNone/>
            </a:pPr>
            <a:r>
              <a:rPr lang="en-US" dirty="0" smtClean="0"/>
              <a:t> 2. Deficits in nonverbal communicative behaviors used for social interaction </a:t>
            </a:r>
          </a:p>
          <a:p>
            <a:pPr algn="just">
              <a:buNone/>
            </a:pPr>
            <a:r>
              <a:rPr lang="en-US" dirty="0" smtClean="0"/>
              <a:t> 3. Deficits in developing and maintaining relationships.</a:t>
            </a:r>
          </a:p>
          <a:p>
            <a:pPr algn="ctr">
              <a:buNone/>
            </a:pPr>
            <a:endParaRPr lang="es-MX" dirty="0"/>
          </a:p>
        </p:txBody>
      </p:sp>
      <p:pic>
        <p:nvPicPr>
          <p:cNvPr id="7" name="6 Imagen" descr="autismo (1).jpg"/>
          <p:cNvPicPr>
            <a:picLocks noChangeAspect="1"/>
          </p:cNvPicPr>
          <p:nvPr/>
        </p:nvPicPr>
        <p:blipFill>
          <a:blip r:embed="rId3" cstate="print"/>
          <a:stretch>
            <a:fillRect/>
          </a:stretch>
        </p:blipFill>
        <p:spPr>
          <a:xfrm>
            <a:off x="323528" y="3068960"/>
            <a:ext cx="3810000" cy="3038475"/>
          </a:xfrm>
          <a:prstGeom prst="rect">
            <a:avLst/>
          </a:prstGeom>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196752"/>
            <a:ext cx="8229600" cy="511256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n-US" b="1" u="sng" dirty="0" smtClean="0">
                <a:effectLst>
                  <a:outerShdw blurRad="38100" dist="38100" dir="2700000" algn="tl">
                    <a:srgbClr val="000000">
                      <a:alpha val="43137"/>
                    </a:srgbClr>
                  </a:outerShdw>
                </a:effectLst>
              </a:rPr>
              <a:t>B. </a:t>
            </a:r>
            <a:r>
              <a:rPr lang="en-US" dirty="0" smtClean="0"/>
              <a:t>Restricted, repetitive patterns of behavior, interests, or activities as </a:t>
            </a:r>
          </a:p>
          <a:p>
            <a:pPr algn="just">
              <a:buNone/>
            </a:pPr>
            <a:r>
              <a:rPr lang="en-US" dirty="0" smtClean="0"/>
              <a:t>manifested by at least two of the following: </a:t>
            </a:r>
          </a:p>
          <a:p>
            <a:pPr algn="just">
              <a:buNone/>
            </a:pPr>
            <a:r>
              <a:rPr lang="en-US" dirty="0" smtClean="0"/>
              <a:t> 1. Stereotyped or repetitive speech, motor movements, or use of objects </a:t>
            </a:r>
          </a:p>
          <a:p>
            <a:pPr algn="just">
              <a:buNone/>
            </a:pPr>
            <a:r>
              <a:rPr lang="en-US" dirty="0" smtClean="0"/>
              <a:t> 2. Excessive adherence to routines, ritualized patterns of verbal or nonverbal </a:t>
            </a:r>
          </a:p>
          <a:p>
            <a:pPr algn="just">
              <a:buNone/>
            </a:pPr>
            <a:r>
              <a:rPr lang="en-US" dirty="0" smtClean="0"/>
              <a:t>behavior, or excessive resistance to change </a:t>
            </a:r>
          </a:p>
          <a:p>
            <a:pPr algn="just">
              <a:buNone/>
            </a:pPr>
            <a:r>
              <a:rPr lang="en-US" dirty="0" smtClean="0"/>
              <a:t> 3. Highly restricted, fixated interests that are abnormal in intensity or focus </a:t>
            </a:r>
          </a:p>
          <a:p>
            <a:pPr algn="just">
              <a:buNone/>
            </a:pPr>
            <a:r>
              <a:rPr lang="en-US" dirty="0" smtClean="0"/>
              <a:t> 4. Hyper-or hypo-reactivity to sensory input or unusual interest in sensory aspects </a:t>
            </a:r>
          </a:p>
          <a:p>
            <a:pPr algn="just">
              <a:buNone/>
            </a:pPr>
            <a:r>
              <a:rPr lang="en-US" dirty="0" smtClean="0"/>
              <a:t>of environment; </a:t>
            </a:r>
          </a:p>
          <a:p>
            <a:pPr algn="just">
              <a:buNone/>
            </a:pPr>
            <a:r>
              <a:rPr lang="en-US" b="1" u="sng" dirty="0" smtClean="0">
                <a:effectLst>
                  <a:outerShdw blurRad="38100" dist="38100" dir="2700000" algn="tl">
                    <a:srgbClr val="000000">
                      <a:alpha val="43137"/>
                    </a:srgbClr>
                  </a:outerShdw>
                </a:effectLst>
              </a:rPr>
              <a:t>C. </a:t>
            </a:r>
            <a:r>
              <a:rPr lang="en-US" dirty="0" smtClean="0"/>
              <a:t>Symptoms must be present in early childhood (but may not become fully </a:t>
            </a:r>
          </a:p>
          <a:p>
            <a:pPr algn="just">
              <a:buNone/>
            </a:pPr>
            <a:r>
              <a:rPr lang="en-US" dirty="0" smtClean="0"/>
              <a:t>manifest until social demands exceed limited capacities </a:t>
            </a:r>
          </a:p>
          <a:p>
            <a:pPr algn="just">
              <a:buNone/>
            </a:pPr>
            <a:r>
              <a:rPr lang="en-US" b="1" u="sng" dirty="0" smtClean="0">
                <a:effectLst>
                  <a:outerShdw blurRad="38100" dist="38100" dir="2700000" algn="tl">
                    <a:srgbClr val="000000">
                      <a:alpha val="43137"/>
                    </a:srgbClr>
                  </a:outerShdw>
                </a:effectLst>
              </a:rPr>
              <a:t>D. </a:t>
            </a:r>
            <a:r>
              <a:rPr lang="en-US" dirty="0" smtClean="0"/>
              <a:t>Symptoms together limit and impair everyday functioning. </a:t>
            </a:r>
          </a:p>
          <a:p>
            <a:pPr algn="ctr">
              <a:buNone/>
            </a:pP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tea.pn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95536" y="1052736"/>
            <a:ext cx="8229600" cy="1143000"/>
          </a:xfrm>
        </p:spPr>
        <p:txBody>
          <a:bodyPr>
            <a:normAutofit fontScale="90000"/>
          </a:bodyPr>
          <a:lstStyle/>
          <a:p>
            <a:r>
              <a:rPr lang="es-MX" sz="3600" b="1" dirty="0" smtClean="0">
                <a:effectLst>
                  <a:outerShdw blurRad="38100" dist="38100" dir="2700000" algn="tl">
                    <a:srgbClr val="000000">
                      <a:alpha val="43137"/>
                    </a:srgbClr>
                  </a:outerShdw>
                </a:effectLst>
              </a:rPr>
              <a:t>Trastorno por déficit de atención e hiperactividad</a:t>
            </a: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2132856"/>
            <a:ext cx="8784976" cy="460851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smtClean="0"/>
          </a:p>
          <a:p>
            <a:r>
              <a:rPr lang="es-MX" dirty="0" smtClean="0"/>
              <a:t> </a:t>
            </a:r>
            <a:r>
              <a:rPr lang="es-MX" sz="3400" dirty="0" smtClean="0"/>
              <a:t>Uno de los principales cambios que encontramos es el ya comentado cambio en la categorización, pasando de la categoría “Trastorno por Déficit de Atención y comportamiento perturbador”, a la categoría “trastornos del neurodesarrollo".</a:t>
            </a:r>
          </a:p>
          <a:p>
            <a:endParaRPr lang="es-MX" sz="3400" dirty="0" smtClean="0"/>
          </a:p>
          <a:p>
            <a:r>
              <a:rPr lang="es-MX" sz="3400" dirty="0" smtClean="0"/>
              <a:t> Al separarse del Trastorno disocial, Trastorno negativista desafiante y el Trastorno del comportamiento desafiante, se aleja de los factores más contextuales y ambientales, concretándose más en un origen neurofisiológico o genético, un déficit en las funciones ejecutivas y en procesamiento de la información, propio de los trastornos del neurodesarrollo.</a:t>
            </a:r>
          </a:p>
          <a:p>
            <a:endParaRPr lang="es-MX" sz="3400" dirty="0" smtClean="0"/>
          </a:p>
          <a:p>
            <a:r>
              <a:rPr lang="es-MX" sz="3400" dirty="0" smtClean="0"/>
              <a:t>Modificaciones en los criterios diagnósticos, por la inclusión de ejemplos de comportamientos, tanto para niños/as como para adolescentes mayores y adultos, que antes no aparecían.</a:t>
            </a:r>
            <a:endParaRPr lang="es-MX" sz="3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980728"/>
            <a:ext cx="8229600" cy="792088"/>
          </a:xfrm>
        </p:spPr>
        <p:txBody>
          <a:bodyPr>
            <a:normAutofit/>
          </a:bodyPr>
          <a:lstStyle/>
          <a:p>
            <a:r>
              <a:rPr lang="es-MX" sz="3600" b="1" dirty="0" smtClean="0">
                <a:effectLst>
                  <a:outerShdw blurRad="38100" dist="38100" dir="2700000" algn="tl">
                    <a:srgbClr val="000000">
                      <a:alpha val="43137"/>
                    </a:srgbClr>
                  </a:outerShdw>
                </a:effectLst>
              </a:rPr>
              <a:t>Principales cambios</a:t>
            </a: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67544" y="1916832"/>
            <a:ext cx="8229600" cy="494116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MX" dirty="0" smtClean="0"/>
              <a:t> 1) Cambio en la categorización, pasando de la categoría “Trastorno por Déficit de Atención y comportamiento perturbador”, a la categoría “trastornos del neurodesarrollo".</a:t>
            </a:r>
          </a:p>
          <a:p>
            <a:pPr>
              <a:buNone/>
            </a:pPr>
            <a:endParaRPr lang="es-MX" dirty="0" smtClean="0"/>
          </a:p>
          <a:p>
            <a:pPr>
              <a:buNone/>
            </a:pPr>
            <a:r>
              <a:rPr lang="es-MX" dirty="0" smtClean="0"/>
              <a:t>2) Se añaden ejemplos para los criterios y se tiene en cuenta adolescentes y adultos.</a:t>
            </a:r>
          </a:p>
          <a:p>
            <a:pPr>
              <a:buNone/>
            </a:pPr>
            <a:endParaRPr lang="es-MX" dirty="0" smtClean="0"/>
          </a:p>
          <a:p>
            <a:pPr>
              <a:buNone/>
            </a:pPr>
            <a:r>
              <a:rPr lang="es-MX" dirty="0" smtClean="0"/>
              <a:t>3) Aumenta la edad de inicio en la que los síntomas deben estar presentes de los 7 años a los 12 años.</a:t>
            </a:r>
          </a:p>
          <a:p>
            <a:pPr>
              <a:buNone/>
            </a:pPr>
            <a:endParaRPr lang="es-MX" dirty="0" smtClean="0"/>
          </a:p>
          <a:p>
            <a:pPr>
              <a:buNone/>
            </a:pPr>
            <a:r>
              <a:rPr lang="es-MX" dirty="0" smtClean="0"/>
              <a:t>4) Cambia, de los tres subtipos a cuatro, agregándose el tipo restrictivo desatento.</a:t>
            </a:r>
          </a:p>
          <a:p>
            <a:pPr>
              <a:buNone/>
            </a:pPr>
            <a:endParaRPr lang="es-MX" dirty="0" smtClean="0"/>
          </a:p>
          <a:p>
            <a:pPr>
              <a:buNone/>
            </a:pPr>
            <a:r>
              <a:rPr lang="es-MX" dirty="0" smtClean="0"/>
              <a:t>5) Se elimina el Autismo de los criterios de exclusión.</a:t>
            </a:r>
          </a:p>
          <a:p>
            <a:pPr>
              <a:buNone/>
            </a:pPr>
            <a:endParaRPr lang="es-MX" dirty="0" smtClean="0"/>
          </a:p>
          <a:p>
            <a:pPr>
              <a:buNone/>
            </a:pPr>
            <a:r>
              <a:rPr lang="es-MX" dirty="0" smtClean="0"/>
              <a:t>6) La información debe ser obtenida a partir de dos diferentes informantes (padres y maestros de niños y tercera parte / pareja para los adultos) siempre que sea posible.</a:t>
            </a:r>
          </a:p>
          <a:p>
            <a:pPr>
              <a:buNone/>
            </a:pPr>
            <a:endParaRPr lang="es-MX" dirty="0" smtClean="0"/>
          </a:p>
          <a:p>
            <a:pPr>
              <a:buNone/>
            </a:pPr>
            <a:r>
              <a:rPr lang="es-MX" dirty="0" smtClean="0"/>
              <a:t>7) Estaba todavía en consideración ajustar el punto de corte para el diagnóstico en los adultos.</a:t>
            </a:r>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539552" y="980728"/>
            <a:ext cx="8229600" cy="792088"/>
          </a:xfrm>
        </p:spPr>
        <p:txBody>
          <a:bodyPr>
            <a:normAutofit/>
          </a:bodyPr>
          <a:lstStyle/>
          <a:p>
            <a:r>
              <a:rPr lang="es-MX" sz="3600" b="1" dirty="0" smtClean="0">
                <a:effectLst>
                  <a:outerShdw blurRad="38100" dist="38100" dir="2700000" algn="tl">
                    <a:srgbClr val="000000">
                      <a:alpha val="43137"/>
                    </a:srgbClr>
                  </a:outerShdw>
                </a:effectLst>
              </a:rPr>
              <a:t>TDAH CX’s DX’s</a:t>
            </a: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772816"/>
            <a:ext cx="8229600" cy="48965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000" b="1" dirty="0" smtClean="0">
                <a:effectLst>
                  <a:outerShdw blurRad="38100" dist="38100" dir="2700000" algn="tl">
                    <a:srgbClr val="000000">
                      <a:alpha val="43137"/>
                    </a:srgbClr>
                  </a:outerShdw>
                </a:effectLst>
              </a:rPr>
              <a:t> </a:t>
            </a:r>
            <a:r>
              <a:rPr lang="es-MX" sz="2000" b="1" u="sng" dirty="0" smtClean="0">
                <a:effectLst>
                  <a:outerShdw blurRad="38100" dist="38100" dir="2700000" algn="tl">
                    <a:srgbClr val="000000">
                      <a:alpha val="43137"/>
                    </a:srgbClr>
                  </a:outerShdw>
                </a:effectLst>
              </a:rPr>
              <a:t>A</a:t>
            </a:r>
            <a:r>
              <a:rPr lang="es-MX" sz="2400" b="1" u="sng" dirty="0" smtClean="0">
                <a:effectLst>
                  <a:outerShdw blurRad="38100" dist="38100" dir="2700000" algn="tl">
                    <a:srgbClr val="000000">
                      <a:alpha val="43137"/>
                    </a:srgbClr>
                  </a:outerShdw>
                </a:effectLst>
              </a:rPr>
              <a:t>.-</a:t>
            </a:r>
            <a:r>
              <a:rPr lang="es-MX" sz="2400" dirty="0" smtClean="0"/>
              <a:t> Patrón persistente de inatención, hiperactividad e impulsividad que interfiere con el desarrollo y el funcionamiento, caracterizado por ya sea 1 y/o 2.</a:t>
            </a:r>
          </a:p>
          <a:p>
            <a:pPr algn="just">
              <a:buNone/>
            </a:pPr>
            <a:endParaRPr lang="es-MX" sz="2400" dirty="0" smtClean="0"/>
          </a:p>
          <a:p>
            <a:pPr marL="457200" indent="-457200" algn="just">
              <a:buAutoNum type="arabicPeriod"/>
            </a:pPr>
            <a:r>
              <a:rPr lang="es-MX" sz="2400" b="1" u="sng" dirty="0" err="1" smtClean="0">
                <a:effectLst>
                  <a:outerShdw blurRad="38100" dist="38100" dir="2700000" algn="tl">
                    <a:srgbClr val="000000">
                      <a:alpha val="43137"/>
                    </a:srgbClr>
                  </a:outerShdw>
                </a:effectLst>
              </a:rPr>
              <a:t>Inatencion</a:t>
            </a:r>
            <a:r>
              <a:rPr lang="es-MX" sz="2400" b="1" u="sng" dirty="0" smtClean="0">
                <a:effectLst>
                  <a:outerShdw blurRad="38100" dist="38100" dir="2700000" algn="tl">
                    <a:srgbClr val="000000">
                      <a:alpha val="43137"/>
                    </a:srgbClr>
                  </a:outerShdw>
                </a:effectLst>
              </a:rPr>
              <a:t>: </a:t>
            </a:r>
            <a:r>
              <a:rPr lang="es-MX" sz="2400" dirty="0" smtClean="0"/>
              <a:t>Seis o mas de los síntomas siguientes han persistido por al menos 6 meses al grado de ser inconsistente con el nivel de desarrollo y hace un impacto negativo directamente en las actividades sociales, académicas u ocupacionales. </a:t>
            </a:r>
          </a:p>
          <a:p>
            <a:pPr marL="457200" indent="-457200" algn="just">
              <a:buNone/>
            </a:pPr>
            <a:endParaRPr lang="es-MX" sz="2400" dirty="0" smtClean="0"/>
          </a:p>
          <a:p>
            <a:pPr marL="457200" indent="-457200" algn="just"/>
            <a:r>
              <a:rPr lang="es-MX" sz="2400" b="1" u="sng" dirty="0" smtClean="0">
                <a:effectLst>
                  <a:outerShdw blurRad="38100" dist="38100" dir="2700000" algn="tl">
                    <a:srgbClr val="000000">
                      <a:alpha val="43137"/>
                    </a:srgbClr>
                  </a:outerShdw>
                </a:effectLst>
              </a:rPr>
              <a:t>NOTA: </a:t>
            </a:r>
            <a:r>
              <a:rPr lang="es-MX" sz="2400" dirty="0" smtClean="0"/>
              <a:t>Los síntomas no son una manifestación de comportamiento oposicionista, desafiante u hostil, tampoco lo es debido a una dificultad por entender las instrucciones o la meta, (para adultos y adolescentes mayores de 17 años por lo menos 5 </a:t>
            </a:r>
            <a:r>
              <a:rPr lang="es-MX" sz="2400" dirty="0" err="1" smtClean="0"/>
              <a:t>sintomas</a:t>
            </a:r>
            <a:r>
              <a:rPr lang="es-MX" sz="2400" dirty="0" smtClean="0"/>
              <a:t> se requieren.</a:t>
            </a:r>
          </a:p>
          <a:p>
            <a:pPr marL="514350" indent="-514350" algn="just">
              <a:buNone/>
            </a:pP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1268760"/>
            <a:ext cx="8784976" cy="532859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endParaRPr lang="es-MX" sz="2400" dirty="0" smtClean="0"/>
          </a:p>
          <a:p>
            <a:pPr algn="just">
              <a:buNone/>
            </a:pPr>
            <a:r>
              <a:rPr lang="es-MX" sz="2400" dirty="0" smtClean="0"/>
              <a:t> a.- Constantemente fallan en prestar atención a detalles y cometen errores por descuido en las tareas escolares y la escuela.</a:t>
            </a:r>
          </a:p>
          <a:p>
            <a:pPr algn="just">
              <a:buNone/>
            </a:pPr>
            <a:r>
              <a:rPr lang="es-MX" sz="2400" dirty="0" smtClean="0"/>
              <a:t>b.- Constantemente presentan dificultades para mantener la atención en actividades planificadas.</a:t>
            </a:r>
          </a:p>
          <a:p>
            <a:pPr algn="just">
              <a:buNone/>
            </a:pPr>
            <a:r>
              <a:rPr lang="es-MX" sz="2400" dirty="0" smtClean="0"/>
              <a:t>c.- A menudo parecen no escuchar cuando se les habla directamente.</a:t>
            </a:r>
          </a:p>
          <a:p>
            <a:pPr algn="just">
              <a:buNone/>
            </a:pPr>
            <a:r>
              <a:rPr lang="es-MX" sz="2400" dirty="0" smtClean="0"/>
              <a:t>d.-Seguido no siguen instrucciones y fallan en terminar la encomienda en la escuela o el lugar de trabajo.</a:t>
            </a:r>
          </a:p>
          <a:p>
            <a:pPr algn="just">
              <a:buNone/>
            </a:pPr>
            <a:r>
              <a:rPr lang="es-MX" sz="2400" dirty="0" smtClean="0"/>
              <a:t>e.- Usualmente presentan problemas para organizar y planificar actividades.</a:t>
            </a:r>
          </a:p>
          <a:p>
            <a:pPr algn="just">
              <a:buNone/>
            </a:pPr>
            <a:r>
              <a:rPr lang="es-MX" sz="2400" dirty="0" smtClean="0"/>
              <a:t>f.- A menudo evitan y evaden tareas en las que se requiere esfuerzo mental</a:t>
            </a:r>
          </a:p>
          <a:p>
            <a:pPr algn="just">
              <a:buNone/>
            </a:pPr>
            <a:r>
              <a:rPr lang="es-MX" sz="2400" dirty="0" smtClean="0"/>
              <a:t>g.- Constantemente pierden objetos necesarios para terminar sus tareas</a:t>
            </a:r>
          </a:p>
          <a:p>
            <a:pPr algn="just">
              <a:buNone/>
            </a:pPr>
            <a:r>
              <a:rPr lang="es-MX" sz="2400" dirty="0" smtClean="0"/>
              <a:t>h.- Contantemente son fácilmente distraibles por estímulos externos.</a:t>
            </a:r>
          </a:p>
          <a:p>
            <a:pPr algn="just">
              <a:buNone/>
            </a:pPr>
            <a:r>
              <a:rPr lang="es-MX" sz="2400" dirty="0" smtClean="0"/>
              <a:t>i.- A menudo son olvidadizos para sus actividades diarias.  </a:t>
            </a:r>
          </a:p>
          <a:p>
            <a:pPr algn="just">
              <a:buNone/>
            </a:pPr>
            <a:endParaRPr lang="es-MX" sz="2400" dirty="0" smtClean="0"/>
          </a:p>
          <a:p>
            <a:pPr algn="ctr">
              <a:buNone/>
            </a:pP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764704"/>
            <a:ext cx="8964488" cy="60932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AutoNum type="arabicPeriod"/>
            </a:pPr>
            <a:r>
              <a:rPr lang="es-MX" sz="2000" b="1" u="sng" dirty="0" smtClean="0">
                <a:effectLst>
                  <a:outerShdw blurRad="38100" dist="38100" dir="2700000" algn="tl">
                    <a:srgbClr val="000000">
                      <a:alpha val="43137"/>
                    </a:srgbClr>
                  </a:outerShdw>
                </a:effectLst>
              </a:rPr>
              <a:t>hiperactividad e impulsividad: </a:t>
            </a:r>
            <a:r>
              <a:rPr lang="es-MX" sz="2000" dirty="0" smtClean="0"/>
              <a:t>Seis o mas de los síntomas siguientes han persistido por al menos 6 meses al grado de ser inconsistente con el nivel de desarrollo y hace un impacto negativo directamente en las actividades sociales, académicas u ocupacionales. </a:t>
            </a:r>
          </a:p>
          <a:p>
            <a:pPr marL="457200" indent="-457200" algn="just"/>
            <a:r>
              <a:rPr lang="es-MX" sz="2000" b="1" u="sng" dirty="0" smtClean="0">
                <a:effectLst>
                  <a:outerShdw blurRad="38100" dist="38100" dir="2700000" algn="tl">
                    <a:srgbClr val="000000">
                      <a:alpha val="43137"/>
                    </a:srgbClr>
                  </a:outerShdw>
                </a:effectLst>
              </a:rPr>
              <a:t>NOTA: </a:t>
            </a:r>
            <a:r>
              <a:rPr lang="es-MX" sz="2000" dirty="0" smtClean="0"/>
              <a:t>Los síntomas no son una manifestación de comportamiento oposicionista, desafiante u hostil, tampoco lo es debido a una dificultad por entender las instrucciones o la meta, (para adultos y adolescentes mayores de 17 años por lo menos 5 síntomas se requieren.</a:t>
            </a:r>
          </a:p>
          <a:p>
            <a:pPr marL="857250" lvl="1" indent="-457200" algn="just">
              <a:buNone/>
            </a:pPr>
            <a:r>
              <a:rPr lang="es-MX" sz="1800" dirty="0" smtClean="0"/>
              <a:t>a.- Usualmente golpea el suelo con los pies y se mueve en el asiento.</a:t>
            </a:r>
          </a:p>
          <a:p>
            <a:pPr marL="857250" lvl="1" indent="-457200" algn="just">
              <a:buNone/>
            </a:pPr>
            <a:r>
              <a:rPr lang="es-MX" sz="1800" dirty="0" smtClean="0"/>
              <a:t>b.- A menudo deja el asiento cuando el comportamiento esperado es permanecer sentado. </a:t>
            </a:r>
          </a:p>
          <a:p>
            <a:pPr marL="857250" lvl="1" indent="-457200" algn="just">
              <a:buNone/>
            </a:pPr>
            <a:r>
              <a:rPr lang="es-MX" sz="1800" dirty="0" smtClean="0"/>
              <a:t>c.- Constantemente corre o trepa en situaciones que es inapropiado hacerlo</a:t>
            </a:r>
          </a:p>
          <a:p>
            <a:pPr marL="857250" lvl="1" indent="-457200" algn="just">
              <a:buNone/>
            </a:pPr>
            <a:r>
              <a:rPr lang="es-MX" sz="1800" dirty="0" smtClean="0"/>
              <a:t>d.- A menudo no es capaz de participar en actividades o juegos donde la participación en silencio es requerida.</a:t>
            </a:r>
          </a:p>
          <a:p>
            <a:pPr marL="857250" lvl="1" indent="-457200" algn="just">
              <a:buNone/>
            </a:pPr>
            <a:r>
              <a:rPr lang="es-MX" sz="1800" dirty="0" smtClean="0"/>
              <a:t>e.- A menudo se encuentra con prisa, como llevado por un motor</a:t>
            </a:r>
          </a:p>
          <a:p>
            <a:pPr marL="857250" lvl="1" indent="-457200" algn="just">
              <a:buNone/>
            </a:pPr>
            <a:r>
              <a:rPr lang="es-MX" sz="1800" dirty="0" smtClean="0"/>
              <a:t>f.-  Constantemente habla en exceso</a:t>
            </a:r>
          </a:p>
          <a:p>
            <a:pPr marL="857250" lvl="1" indent="-457200" algn="just">
              <a:buNone/>
            </a:pPr>
            <a:r>
              <a:rPr lang="es-MX" sz="1800" dirty="0" smtClean="0"/>
              <a:t>g.- Responde antes de que terminen de realizarle la pregunta</a:t>
            </a:r>
          </a:p>
          <a:p>
            <a:pPr marL="857250" lvl="1" indent="-457200" algn="just">
              <a:buNone/>
            </a:pPr>
            <a:r>
              <a:rPr lang="es-MX" sz="1800" dirty="0" smtClean="0"/>
              <a:t>h.- A menudo no puede esperar su turno.</a:t>
            </a:r>
          </a:p>
          <a:p>
            <a:pPr marL="857250" lvl="1" indent="-457200" algn="just">
              <a:buNone/>
            </a:pPr>
            <a:r>
              <a:rPr lang="es-MX" sz="1800" dirty="0" smtClean="0"/>
              <a:t>i.-  Usualmente Interrumpe a otros.</a:t>
            </a:r>
          </a:p>
          <a:p>
            <a:pPr marL="857250" lvl="1" indent="-457200" algn="just">
              <a:buNone/>
            </a:pPr>
            <a:endParaRPr lang="es-MX" sz="1800" dirty="0" smtClean="0"/>
          </a:p>
          <a:p>
            <a:pPr marL="457200" indent="-457200" algn="just"/>
            <a:endParaRPr lang="es-MX" sz="2200" dirty="0" smtClean="0"/>
          </a:p>
          <a:p>
            <a:pPr algn="just">
              <a:buNone/>
            </a:pP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1124744"/>
            <a:ext cx="8784976" cy="5472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000" b="1" u="sng" dirty="0" smtClean="0">
                <a:effectLst>
                  <a:outerShdw blurRad="38100" dist="38100" dir="2700000" algn="tl">
                    <a:srgbClr val="000000">
                      <a:alpha val="43137"/>
                    </a:srgbClr>
                  </a:outerShdw>
                </a:effectLst>
              </a:rPr>
              <a:t> B.- </a:t>
            </a:r>
            <a:r>
              <a:rPr lang="es-MX" sz="2000" dirty="0" smtClean="0"/>
              <a:t>Síntomas severos de inatención hiperactividad o impulsividad se encontraban desde la edad de 12 años.</a:t>
            </a:r>
          </a:p>
          <a:p>
            <a:pPr algn="just">
              <a:buNone/>
            </a:pPr>
            <a:r>
              <a:rPr lang="es-MX" sz="2000" b="1" u="sng" dirty="0" smtClean="0">
                <a:effectLst>
                  <a:outerShdw blurRad="38100" dist="38100" dir="2700000" algn="tl">
                    <a:srgbClr val="000000">
                      <a:alpha val="43137"/>
                    </a:srgbClr>
                  </a:outerShdw>
                </a:effectLst>
              </a:rPr>
              <a:t>C.- </a:t>
            </a:r>
            <a:r>
              <a:rPr lang="es-MX" sz="2000" dirty="0" smtClean="0"/>
              <a:t>Síntomas severos de inatención impulsividad e hiperactividad están presentes en dos o mas de las siguientes aéreas ; casa, escuela trabajo con amigos y en otras actividades.</a:t>
            </a:r>
          </a:p>
          <a:p>
            <a:pPr algn="just">
              <a:buNone/>
            </a:pPr>
            <a:r>
              <a:rPr lang="es-MX" sz="2000" b="1" u="sng" dirty="0" smtClean="0">
                <a:effectLst>
                  <a:outerShdw blurRad="38100" dist="38100" dir="2700000" algn="tl">
                    <a:srgbClr val="000000">
                      <a:alpha val="43137"/>
                    </a:srgbClr>
                  </a:outerShdw>
                </a:effectLst>
              </a:rPr>
              <a:t>D.- </a:t>
            </a:r>
            <a:r>
              <a:rPr lang="es-MX" sz="2000" dirty="0" smtClean="0"/>
              <a:t>Existe evidencia clara de que los síntomas interfieren  o reducen la calidad de el funcionamiento social académico laboral.</a:t>
            </a:r>
          </a:p>
          <a:p>
            <a:pPr algn="just">
              <a:buNone/>
            </a:pPr>
            <a:r>
              <a:rPr lang="es-MX" sz="2000" b="1" u="sng" dirty="0" smtClean="0">
                <a:effectLst>
                  <a:outerShdw blurRad="38100" dist="38100" dir="2700000" algn="tl">
                    <a:srgbClr val="000000">
                      <a:alpha val="43137"/>
                    </a:srgbClr>
                  </a:outerShdw>
                </a:effectLst>
              </a:rPr>
              <a:t>E.-  </a:t>
            </a:r>
            <a:r>
              <a:rPr lang="es-MX" sz="2000" dirty="0" smtClean="0"/>
              <a:t>Los síntomas no se producen durante el curso de un episodio psicótico y no son mejor explicados por ningún otro trastorno mental.</a:t>
            </a:r>
          </a:p>
          <a:p>
            <a:pPr algn="just">
              <a:buNone/>
            </a:pPr>
            <a:r>
              <a:rPr lang="es-MX" sz="2000" b="1" u="sng" dirty="0" smtClean="0">
                <a:effectLst>
                  <a:outerShdw blurRad="38100" dist="38100" dir="2700000" algn="tl">
                    <a:srgbClr val="000000">
                      <a:alpha val="43137"/>
                    </a:srgbClr>
                  </a:outerShdw>
                </a:effectLst>
              </a:rPr>
              <a:t>ESPECIFICAR:</a:t>
            </a:r>
          </a:p>
          <a:p>
            <a:pPr algn="just">
              <a:buNone/>
            </a:pPr>
            <a:r>
              <a:rPr lang="es-MX" sz="2000" b="1" u="sng" dirty="0" smtClean="0">
                <a:effectLst>
                  <a:outerShdw blurRad="38100" dist="38100" dir="2700000" algn="tl">
                    <a:srgbClr val="000000">
                      <a:alpha val="43137"/>
                    </a:srgbClr>
                  </a:outerShdw>
                </a:effectLst>
              </a:rPr>
              <a:t> </a:t>
            </a:r>
            <a:r>
              <a:rPr lang="es-MX" sz="2000" u="sng" dirty="0" smtClean="0"/>
              <a:t>Presentación combinada: </a:t>
            </a:r>
            <a:r>
              <a:rPr lang="es-MX" sz="2000" dirty="0" smtClean="0"/>
              <a:t>Si el criterio A1 y A2 coexistieron en los pasados 6 meses.</a:t>
            </a:r>
          </a:p>
          <a:p>
            <a:pPr algn="just">
              <a:buNone/>
            </a:pPr>
            <a:r>
              <a:rPr lang="es-MX" sz="2000" u="sng" dirty="0" err="1" smtClean="0">
                <a:effectLst>
                  <a:outerShdw blurRad="38100" dist="38100" dir="2700000" algn="tl">
                    <a:srgbClr val="000000">
                      <a:alpha val="43137"/>
                    </a:srgbClr>
                  </a:outerShdw>
                </a:effectLst>
              </a:rPr>
              <a:t>P</a:t>
            </a:r>
            <a:r>
              <a:rPr lang="es-MX" sz="2000" u="sng" dirty="0" err="1" smtClean="0"/>
              <a:t>resentacion</a:t>
            </a:r>
            <a:r>
              <a:rPr lang="es-MX" sz="2000" u="sng" dirty="0" smtClean="0"/>
              <a:t> predominantemente inatenta:  </a:t>
            </a:r>
            <a:r>
              <a:rPr lang="es-MX" sz="2000" dirty="0" smtClean="0"/>
              <a:t>Si cumple los requisitos del criterio A1 pero no cumple los del criterio A2 en los 6 meses pasados</a:t>
            </a:r>
          </a:p>
          <a:p>
            <a:pPr algn="just">
              <a:buNone/>
            </a:pPr>
            <a:r>
              <a:rPr lang="es-MX" sz="2000" u="sng" dirty="0" err="1" smtClean="0"/>
              <a:t>Presentacion</a:t>
            </a:r>
            <a:r>
              <a:rPr lang="es-MX" sz="2000" u="sng" dirty="0" smtClean="0"/>
              <a:t> predominantemente hiperactiva-impulsiva: </a:t>
            </a:r>
            <a:r>
              <a:rPr lang="es-MX" sz="2000" dirty="0" smtClean="0"/>
              <a:t>Si cumple con los requisitos del criterio A2 pero no para los de A1 en los 6 meses pasados. </a:t>
            </a:r>
            <a:endParaRPr lang="es-MX" sz="2000" u="sng"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2771800" y="980728"/>
            <a:ext cx="5915000" cy="587727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MX" sz="2400" b="1" dirty="0" smtClean="0"/>
              <a:t>Trastornos del neurodesarrollo:</a:t>
            </a:r>
          </a:p>
          <a:p>
            <a:pPr>
              <a:buFont typeface="+mj-lt"/>
              <a:buAutoNum type="arabicPeriod"/>
            </a:pPr>
            <a:r>
              <a:rPr lang="es-MX" sz="1900" b="1" dirty="0" smtClean="0"/>
              <a:t>Discapacidad intelectual: </a:t>
            </a:r>
          </a:p>
          <a:p>
            <a:pPr lvl="1"/>
            <a:r>
              <a:rPr lang="es-MX" sz="1600" dirty="0" smtClean="0"/>
              <a:t>Leve, moderado, severo, profundo. </a:t>
            </a:r>
          </a:p>
          <a:p>
            <a:pPr lvl="1"/>
            <a:r>
              <a:rPr lang="es-MX" sz="1600" dirty="0" smtClean="0"/>
              <a:t>Retraso global del neurodesarrollo </a:t>
            </a:r>
          </a:p>
          <a:p>
            <a:pPr lvl="1"/>
            <a:r>
              <a:rPr lang="es-MX" sz="1600" dirty="0" smtClean="0"/>
              <a:t> Inespecífico.</a:t>
            </a:r>
          </a:p>
          <a:p>
            <a:pPr>
              <a:buFont typeface="+mj-lt"/>
              <a:buAutoNum type="arabicPeriod"/>
            </a:pPr>
            <a:r>
              <a:rPr lang="es-MX" sz="2100" b="1" dirty="0" smtClean="0"/>
              <a:t>Trastornos de la comunicación: </a:t>
            </a:r>
          </a:p>
          <a:p>
            <a:pPr lvl="1"/>
            <a:r>
              <a:rPr lang="es-MX" sz="1600" dirty="0" smtClean="0"/>
              <a:t>Del lenguaje, </a:t>
            </a:r>
          </a:p>
          <a:p>
            <a:pPr lvl="1"/>
            <a:r>
              <a:rPr lang="es-MX" sz="1600" dirty="0" smtClean="0"/>
              <a:t>de la expresión, </a:t>
            </a:r>
          </a:p>
          <a:p>
            <a:pPr lvl="1"/>
            <a:r>
              <a:rPr lang="es-MX" sz="1600" dirty="0" smtClean="0"/>
              <a:t>tartamudeo,</a:t>
            </a:r>
          </a:p>
          <a:p>
            <a:pPr lvl="1"/>
            <a:r>
              <a:rPr lang="es-MX" sz="1600" dirty="0" smtClean="0"/>
              <a:t> trastorno de la comunicación (pragmática ) social,</a:t>
            </a:r>
          </a:p>
          <a:p>
            <a:pPr lvl="1"/>
            <a:r>
              <a:rPr lang="es-MX" sz="1600" dirty="0" smtClean="0"/>
              <a:t> inespecífico.</a:t>
            </a:r>
          </a:p>
          <a:p>
            <a:pPr>
              <a:buFont typeface="+mj-lt"/>
              <a:buAutoNum type="arabicPeriod"/>
            </a:pPr>
            <a:r>
              <a:rPr lang="es-MX" sz="2100" b="1" dirty="0" smtClean="0"/>
              <a:t>Espectro autista.</a:t>
            </a:r>
          </a:p>
          <a:p>
            <a:pPr>
              <a:buFont typeface="+mj-lt"/>
              <a:buAutoNum type="arabicPeriod"/>
            </a:pPr>
            <a:r>
              <a:rPr lang="es-MX" sz="2100" b="1" dirty="0" smtClean="0"/>
              <a:t>TDAH:</a:t>
            </a:r>
          </a:p>
          <a:p>
            <a:pPr lvl="1"/>
            <a:r>
              <a:rPr lang="es-MX" sz="1500" dirty="0" smtClean="0"/>
              <a:t>Otros </a:t>
            </a:r>
          </a:p>
          <a:p>
            <a:pPr lvl="1"/>
            <a:r>
              <a:rPr lang="es-MX" sz="1500" dirty="0" smtClean="0"/>
              <a:t>inespecífico.</a:t>
            </a:r>
          </a:p>
          <a:p>
            <a:pPr>
              <a:buFont typeface="+mj-lt"/>
              <a:buAutoNum type="arabicPeriod"/>
            </a:pPr>
            <a:r>
              <a:rPr lang="es-MX" sz="2100" b="1" dirty="0" smtClean="0"/>
              <a:t>Trastorno específico del aprendizaje.</a:t>
            </a:r>
          </a:p>
          <a:p>
            <a:pPr>
              <a:buFont typeface="+mj-lt"/>
              <a:buAutoNum type="arabicPeriod"/>
            </a:pPr>
            <a:r>
              <a:rPr lang="es-MX" sz="2100" b="1" dirty="0" smtClean="0"/>
              <a:t>Trastorno del neurodesarrollo motor:</a:t>
            </a:r>
          </a:p>
          <a:p>
            <a:pPr lvl="1"/>
            <a:r>
              <a:rPr lang="es-MX" sz="1500" dirty="0" smtClean="0"/>
              <a:t>Del desarrollo de coordinación,</a:t>
            </a:r>
          </a:p>
          <a:p>
            <a:pPr lvl="1"/>
            <a:r>
              <a:rPr lang="es-MX" sz="1500" dirty="0" smtClean="0"/>
              <a:t> de movimientos estereotipados, </a:t>
            </a:r>
          </a:p>
          <a:p>
            <a:pPr lvl="1"/>
            <a:r>
              <a:rPr lang="es-MX" sz="1500" dirty="0" smtClean="0"/>
              <a:t>por tics</a:t>
            </a:r>
          </a:p>
          <a:p>
            <a:pPr lvl="1"/>
            <a:r>
              <a:rPr lang="es-MX" sz="1500" dirty="0" smtClean="0"/>
              <a:t>otros e inespecíficos.</a:t>
            </a:r>
          </a:p>
        </p:txBody>
      </p:sp>
      <p:pic>
        <p:nvPicPr>
          <p:cNvPr id="27650" name="Picture 2" descr="http://www.aprendde.com/blog/wp-content/uploads/2013/08/dsm5.jpg"/>
          <p:cNvPicPr>
            <a:picLocks noChangeAspect="1" noChangeArrowheads="1"/>
          </p:cNvPicPr>
          <p:nvPr/>
        </p:nvPicPr>
        <p:blipFill>
          <a:blip r:embed="rId3" cstate="print"/>
          <a:srcRect/>
          <a:stretch>
            <a:fillRect/>
          </a:stretch>
        </p:blipFill>
        <p:spPr bwMode="auto">
          <a:xfrm>
            <a:off x="0" y="1844824"/>
            <a:ext cx="2627784" cy="4320480"/>
          </a:xfrm>
          <a:prstGeom prst="rect">
            <a:avLst/>
          </a:prstGeom>
          <a:noFill/>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1052736"/>
            <a:ext cx="8784976" cy="5589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400" b="1" u="sng" dirty="0" smtClean="0">
                <a:effectLst>
                  <a:outerShdw blurRad="38100" dist="38100" dir="2700000" algn="tl">
                    <a:srgbClr val="000000">
                      <a:alpha val="43137"/>
                    </a:srgbClr>
                  </a:outerShdw>
                </a:effectLst>
              </a:rPr>
              <a:t> </a:t>
            </a:r>
          </a:p>
          <a:p>
            <a:pPr algn="just">
              <a:buNone/>
            </a:pPr>
            <a:r>
              <a:rPr lang="es-MX" sz="2400" b="1" u="sng" dirty="0" smtClean="0">
                <a:effectLst>
                  <a:outerShdw blurRad="38100" dist="38100" dir="2700000" algn="tl">
                    <a:srgbClr val="000000">
                      <a:alpha val="43137"/>
                    </a:srgbClr>
                  </a:outerShdw>
                </a:effectLst>
              </a:rPr>
              <a:t>Especificar:</a:t>
            </a:r>
          </a:p>
          <a:p>
            <a:pPr algn="just">
              <a:buNone/>
            </a:pPr>
            <a:r>
              <a:rPr lang="es-MX" sz="2400" b="1" u="sng" dirty="0" smtClean="0">
                <a:effectLst>
                  <a:outerShdw blurRad="38100" dist="38100" dir="2700000" algn="tl">
                    <a:srgbClr val="000000">
                      <a:alpha val="43137"/>
                    </a:srgbClr>
                  </a:outerShdw>
                </a:effectLst>
              </a:rPr>
              <a:t> </a:t>
            </a:r>
            <a:r>
              <a:rPr lang="es-MX" sz="2400" u="sng" dirty="0" smtClean="0"/>
              <a:t>En remisión parcial.- </a:t>
            </a:r>
            <a:r>
              <a:rPr lang="es-MX" sz="2400" dirty="0" smtClean="0"/>
              <a:t>cuando algunos de los síntomas antes comentados persisten en los</a:t>
            </a:r>
            <a:r>
              <a:rPr lang="es-MX" sz="2400" b="1" dirty="0" smtClean="0">
                <a:effectLst>
                  <a:outerShdw blurRad="38100" dist="38100" dir="2700000" algn="tl">
                    <a:srgbClr val="000000">
                      <a:alpha val="43137"/>
                    </a:srgbClr>
                  </a:outerShdw>
                </a:effectLst>
              </a:rPr>
              <a:t> </a:t>
            </a:r>
            <a:r>
              <a:rPr lang="es-MX" sz="2400" dirty="0" smtClean="0"/>
              <a:t>seis últimos meses después de haberos presentados todos.</a:t>
            </a:r>
          </a:p>
          <a:p>
            <a:pPr algn="just">
              <a:buNone/>
            </a:pPr>
            <a:endParaRPr lang="es-MX" sz="2400" dirty="0" smtClean="0"/>
          </a:p>
          <a:p>
            <a:pPr algn="just">
              <a:buNone/>
            </a:pPr>
            <a:r>
              <a:rPr lang="es-MX" sz="2400" b="1" u="sng" dirty="0" smtClean="0">
                <a:effectLst>
                  <a:outerShdw blurRad="38100" dist="38100" dir="2700000" algn="tl">
                    <a:srgbClr val="000000">
                      <a:alpha val="43137"/>
                    </a:srgbClr>
                  </a:outerShdw>
                </a:effectLst>
              </a:rPr>
              <a:t>Especificar la severidad actual:</a:t>
            </a:r>
          </a:p>
          <a:p>
            <a:pPr algn="just">
              <a:buNone/>
            </a:pPr>
            <a:r>
              <a:rPr lang="es-MX" sz="2400" u="sng" dirty="0" smtClean="0"/>
              <a:t>Leve: </a:t>
            </a:r>
            <a:r>
              <a:rPr lang="es-MX" sz="2400" dirty="0" smtClean="0"/>
              <a:t>permanecen leves síntomas hasta ninguno y no disfunciona en ningún área</a:t>
            </a:r>
            <a:endParaRPr lang="es-MX" sz="2400" u="sng" dirty="0" smtClean="0"/>
          </a:p>
          <a:p>
            <a:pPr algn="just">
              <a:buNone/>
            </a:pPr>
            <a:r>
              <a:rPr lang="es-MX" sz="2400" u="sng" dirty="0" smtClean="0"/>
              <a:t>Moderado: </a:t>
            </a:r>
            <a:r>
              <a:rPr lang="es-MX" sz="2400" dirty="0" smtClean="0"/>
              <a:t>permanecen varios síntomas y se encuentra una ligera disfunción en alguna área</a:t>
            </a:r>
          </a:p>
          <a:p>
            <a:pPr algn="just">
              <a:buNone/>
            </a:pPr>
            <a:r>
              <a:rPr lang="es-MX" sz="2400" u="sng" dirty="0" smtClean="0"/>
              <a:t>Severo: </a:t>
            </a:r>
            <a:r>
              <a:rPr lang="es-MX" sz="2400" dirty="0" smtClean="0"/>
              <a:t>varios síntomas permanecen y la disfunción es muy importante en varias aéreas.</a:t>
            </a:r>
            <a:endParaRPr lang="es-MX" sz="2400" u="sng" dirty="0" smtClean="0"/>
          </a:p>
          <a:p>
            <a:pPr algn="just">
              <a:buNone/>
            </a:pPr>
            <a:endParaRPr lang="es-MX" sz="2400" u="sng" dirty="0" smtClean="0"/>
          </a:p>
          <a:p>
            <a:pPr algn="just">
              <a:buNone/>
            </a:pPr>
            <a:endParaRPr lang="es-MX" sz="2400" b="1" u="sng" dirty="0" smtClean="0">
              <a:effectLst>
                <a:outerShdw blurRad="38100" dist="38100" dir="2700000" algn="tl">
                  <a:srgbClr val="000000">
                    <a:alpha val="43137"/>
                  </a:srgbClr>
                </a:outerShdw>
              </a:effectLst>
            </a:endParaRPr>
          </a:p>
          <a:p>
            <a:pPr algn="just">
              <a:buNone/>
            </a:pPr>
            <a:endParaRPr lang="es-MX"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1988840"/>
            <a:ext cx="8964488" cy="46085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dirty="0" smtClean="0"/>
              <a:t> Respecto a los trastornos del aprendizaje, que en el DSM-IV-TR incluían el trastorno de la lectura, el trastorno del cálculo, el trastorno de la expresión escrita y el trastorno del aprendizaje no especificado, a partir del DSM-V pasarán a denominarse Trastorno de</a:t>
            </a:r>
          </a:p>
          <a:p>
            <a:endParaRPr lang="es-MX" dirty="0" smtClean="0"/>
          </a:p>
          <a:p>
            <a:r>
              <a:rPr lang="es-MX" dirty="0" smtClean="0"/>
              <a:t>Aprendizaje Específico, que comprende distintos trastornos que interfieren con la adquisición y el uso de una o más habilidades académicas como: el lenguaje oral, lectura, escritura o matemáticas. No está incluido el trastorno del aprendizaje no especificado.</a:t>
            </a:r>
          </a:p>
          <a:p>
            <a:endParaRPr lang="es-MX" dirty="0" smtClean="0"/>
          </a:p>
          <a:p>
            <a:r>
              <a:rPr lang="es-MX" dirty="0" smtClean="0"/>
              <a:t>Estos cambios no están exentos de polémicas, ya que son muchas las asociaciones y colectivos que han mostrado su disconformidad al considerar que desaparecen los anteriores tipos de trastorno del aprendizaje (dislexia, </a:t>
            </a:r>
            <a:r>
              <a:rPr lang="es-MX" dirty="0" err="1" smtClean="0"/>
              <a:t>discalculia</a:t>
            </a:r>
            <a:r>
              <a:rPr lang="es-MX" dirty="0" smtClean="0"/>
              <a:t> y trastorno de la expresión escrita), perjudicando seriamente a una importante cantidad de niños.</a:t>
            </a:r>
            <a:endParaRPr lang="es-MX" dirty="0"/>
          </a:p>
        </p:txBody>
      </p:sp>
      <p:sp>
        <p:nvSpPr>
          <p:cNvPr id="7" name="6 Título"/>
          <p:cNvSpPr>
            <a:spLocks noGrp="1"/>
          </p:cNvSpPr>
          <p:nvPr>
            <p:ph type="title"/>
          </p:nvPr>
        </p:nvSpPr>
        <p:spPr>
          <a:xfrm>
            <a:off x="467544" y="1052736"/>
            <a:ext cx="8229600" cy="792088"/>
          </a:xfrm>
        </p:spPr>
        <p:txBody>
          <a:bodyPr>
            <a:normAutofit/>
          </a:bodyPr>
          <a:lstStyle/>
          <a:p>
            <a:r>
              <a:rPr lang="es-MX" sz="3600" b="1" dirty="0" smtClean="0">
                <a:effectLst>
                  <a:outerShdw blurRad="38100" dist="38100" dir="2700000" algn="tl">
                    <a:srgbClr val="000000">
                      <a:alpha val="43137"/>
                    </a:srgbClr>
                  </a:outerShdw>
                </a:effectLst>
              </a:rPr>
              <a:t>Trastornos especifico del aprendizaje</a:t>
            </a:r>
            <a:endParaRPr lang="es-MX" sz="3600" b="1" dirty="0">
              <a:effectLst>
                <a:outerShdw blurRad="38100" dist="38100" dir="2700000" algn="tl">
                  <a:srgbClr val="000000">
                    <a:alpha val="43137"/>
                  </a:srgbClr>
                </a:outerShdw>
              </a:effectLst>
            </a:endParaRPr>
          </a:p>
        </p:txBody>
      </p:sp>
      <p:sp>
        <p:nvSpPr>
          <p:cNvPr id="8" name="1 Título"/>
          <p:cNvSpPr txBox="1">
            <a:spLocks/>
          </p:cNvSpPr>
          <p:nvPr/>
        </p:nvSpPr>
        <p:spPr>
          <a:xfrm>
            <a:off x="323528" y="1052736"/>
            <a:ext cx="8229600" cy="7920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MX" sz="2400" b="1"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51520" y="1124744"/>
            <a:ext cx="8496944" cy="576064"/>
          </a:xfrm>
        </p:spPr>
        <p:txBody>
          <a:bodyPr>
            <a:normAutofit fontScale="90000"/>
          </a:bodyPr>
          <a:lstStyle/>
          <a:p>
            <a:r>
              <a:rPr lang="es-MX" sz="3600" b="1" dirty="0" smtClean="0">
                <a:effectLst>
                  <a:outerShdw blurRad="38100" dist="38100" dir="2700000" algn="tl">
                    <a:srgbClr val="000000">
                      <a:alpha val="43137"/>
                    </a:srgbClr>
                  </a:outerShdw>
                </a:effectLst>
              </a:rPr>
              <a:t>Trastorno especifico del aprendizaje CX’s DX’s</a:t>
            </a:r>
            <a:endParaRPr lang="es-MX" sz="36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1772816"/>
            <a:ext cx="8964488" cy="5085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400" b="1" u="sng" dirty="0" smtClean="0">
                <a:effectLst>
                  <a:outerShdw blurRad="38100" dist="38100" dir="2700000" algn="tl">
                    <a:srgbClr val="000000">
                      <a:alpha val="43137"/>
                    </a:srgbClr>
                  </a:outerShdw>
                </a:effectLst>
              </a:rPr>
              <a:t> A.- </a:t>
            </a:r>
            <a:r>
              <a:rPr lang="es-MX" sz="2400" dirty="0" smtClean="0"/>
              <a:t>Se presentan dificultades para aprender y utilizar herramientas escolares como se indica por la presencia de uno o mas de los síntomas descritos a continuación, mismos que deben persistir por lo menos 6 meses a pesar de haber sido intervenidos adecuadamente.</a:t>
            </a:r>
          </a:p>
          <a:p>
            <a:pPr algn="just">
              <a:buNone/>
            </a:pPr>
            <a:r>
              <a:rPr lang="es-MX" sz="2400" dirty="0" smtClean="0"/>
              <a:t>1.- Lectura trabajosa, lenta e imprecisa</a:t>
            </a:r>
          </a:p>
          <a:p>
            <a:pPr algn="just">
              <a:buNone/>
            </a:pPr>
            <a:r>
              <a:rPr lang="es-MX" sz="2400" dirty="0" smtClean="0"/>
              <a:t>2.-Dificultad para entender lo que se ha leído</a:t>
            </a:r>
          </a:p>
          <a:p>
            <a:pPr algn="just">
              <a:buNone/>
            </a:pPr>
            <a:r>
              <a:rPr lang="es-MX" sz="2400" dirty="0" smtClean="0"/>
              <a:t>3.- Deletreo dificultoso</a:t>
            </a:r>
          </a:p>
          <a:p>
            <a:pPr algn="just">
              <a:buNone/>
            </a:pPr>
            <a:r>
              <a:rPr lang="es-MX" sz="2400" dirty="0" smtClean="0"/>
              <a:t>4.- Dificultad en la expresión escrita</a:t>
            </a:r>
          </a:p>
          <a:p>
            <a:pPr algn="just">
              <a:buNone/>
            </a:pPr>
            <a:r>
              <a:rPr lang="es-MX" sz="2400" dirty="0" smtClean="0"/>
              <a:t>5.-Dificultad para llevar a cabo y entender, cálculos, sentidos numéricos así como hechos numéricos</a:t>
            </a:r>
          </a:p>
          <a:p>
            <a:pPr algn="just">
              <a:buNone/>
            </a:pPr>
            <a:r>
              <a:rPr lang="es-MX" sz="2400" dirty="0" smtClean="0"/>
              <a:t>6.- Dificultades para el razonamiento matemático.</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251520" y="1196752"/>
            <a:ext cx="8712968" cy="5472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000" b="1" u="sng" dirty="0" smtClean="0">
                <a:effectLst>
                  <a:outerShdw blurRad="38100" dist="38100" dir="2700000" algn="tl">
                    <a:srgbClr val="000000">
                      <a:alpha val="43137"/>
                    </a:srgbClr>
                  </a:outerShdw>
                </a:effectLst>
              </a:rPr>
              <a:t> B.- </a:t>
            </a:r>
            <a:r>
              <a:rPr lang="es-MX" sz="2000" dirty="0" smtClean="0"/>
              <a:t>Las habilidades académicas afectadas se  encuentran cuantificable y sustancialmente por debajo de las esperadas para la edad cronológica y causas una interferencia severa en auras académicas desempeño ocupacional actividades de la vida diaria, esto se comprueba por pruebas estandarizadas, en individuos mayores a 17 años la historia documentada de dificultades  puede sustituir a las pruebas estandarizadas. </a:t>
            </a:r>
          </a:p>
          <a:p>
            <a:pPr algn="just">
              <a:buNone/>
            </a:pPr>
            <a:endParaRPr lang="es-MX" sz="2000" dirty="0" smtClean="0"/>
          </a:p>
          <a:p>
            <a:pPr algn="just">
              <a:buNone/>
            </a:pPr>
            <a:r>
              <a:rPr lang="es-MX" sz="2000" b="1" u="sng" dirty="0" smtClean="0">
                <a:effectLst>
                  <a:outerShdw blurRad="38100" dist="38100" dir="2700000" algn="tl">
                    <a:srgbClr val="000000">
                      <a:alpha val="43137"/>
                    </a:srgbClr>
                  </a:outerShdw>
                </a:effectLst>
              </a:rPr>
              <a:t>C.- </a:t>
            </a:r>
            <a:r>
              <a:rPr lang="es-MX" sz="2000" dirty="0" smtClean="0"/>
              <a:t>Las dificultades del aprendizaje comenzaron en el periodo escolar aunque no se manifestaban tanto debido a que  las habilidades demandadas aun no exceden las requeridas.</a:t>
            </a:r>
          </a:p>
          <a:p>
            <a:pPr algn="just">
              <a:buNone/>
            </a:pPr>
            <a:endParaRPr lang="es-MX" sz="2000" dirty="0" smtClean="0"/>
          </a:p>
          <a:p>
            <a:pPr algn="just">
              <a:buNone/>
            </a:pPr>
            <a:r>
              <a:rPr lang="es-MX" sz="2000" b="1" u="sng" dirty="0" smtClean="0">
                <a:effectLst>
                  <a:outerShdw blurRad="38100" dist="38100" dir="2700000" algn="tl">
                    <a:srgbClr val="000000">
                      <a:alpha val="43137"/>
                    </a:srgbClr>
                  </a:outerShdw>
                </a:effectLst>
              </a:rPr>
              <a:t>D.- </a:t>
            </a:r>
            <a:r>
              <a:rPr lang="es-MX" sz="2000" dirty="0" smtClean="0"/>
              <a:t> Las dificultades del aprendizaje no se explican mejor por ningún impedimentos sensorial ya sea auditivo visual o algún problema neurológico o mental, la falta de escolaridad, instrucción o educación debidas.</a:t>
            </a:r>
            <a:endParaRPr lang="es-MX" sz="2000" b="1" u="sng" dirty="0" smtClean="0">
              <a:effectLst>
                <a:outerShdw blurRad="38100" dist="38100" dir="2700000" algn="tl">
                  <a:srgbClr val="000000">
                    <a:alpha val="43137"/>
                  </a:srgbClr>
                </a:outerShdw>
              </a:effectLst>
            </a:endParaRPr>
          </a:p>
          <a:p>
            <a:pPr algn="just">
              <a:buNone/>
            </a:pPr>
            <a:endParaRPr lang="es-MX" sz="20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0" y="1196752"/>
            <a:ext cx="9144000" cy="5661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400" b="1" u="sng" dirty="0" smtClean="0">
                <a:effectLst>
                  <a:outerShdw blurRad="38100" dist="38100" dir="2700000" algn="tl">
                    <a:srgbClr val="000000">
                      <a:alpha val="43137"/>
                    </a:srgbClr>
                  </a:outerShdw>
                </a:effectLst>
              </a:rPr>
              <a:t> NOTA: </a:t>
            </a:r>
            <a:r>
              <a:rPr lang="es-MX" sz="2400" b="1" dirty="0" smtClean="0">
                <a:effectLst>
                  <a:outerShdw blurRad="38100" dist="38100" dir="2700000" algn="tl">
                    <a:srgbClr val="000000">
                      <a:alpha val="43137"/>
                    </a:srgbClr>
                  </a:outerShdw>
                </a:effectLst>
              </a:rPr>
              <a:t> </a:t>
            </a:r>
            <a:r>
              <a:rPr lang="es-MX" sz="2400" dirty="0" smtClean="0"/>
              <a:t>Los cuatro criterios se basaran en la síntesis de la historia clínica del individuo (historia medica, familiar educacional y del desarrollo).</a:t>
            </a:r>
          </a:p>
          <a:p>
            <a:pPr algn="just">
              <a:buNone/>
            </a:pPr>
            <a:r>
              <a:rPr lang="es-MX" sz="2400" b="1" u="sng" dirty="0" smtClean="0">
                <a:effectLst>
                  <a:outerShdw blurRad="38100" dist="38100" dir="2700000" algn="tl">
                    <a:srgbClr val="000000">
                      <a:alpha val="43137"/>
                    </a:srgbClr>
                  </a:outerShdw>
                </a:effectLst>
              </a:rPr>
              <a:t>SE CODIFICAN LAS DIFERENTES AREAS: </a:t>
            </a:r>
            <a:endParaRPr lang="es-MX" sz="2400" dirty="0" smtClean="0"/>
          </a:p>
          <a:p>
            <a:pPr lvl="1" algn="just"/>
            <a:r>
              <a:rPr lang="es-MX" sz="2400" dirty="0" smtClean="0"/>
              <a:t>Con impedimento en la lectura = Dislexia</a:t>
            </a:r>
          </a:p>
          <a:p>
            <a:pPr lvl="1" algn="just"/>
            <a:r>
              <a:rPr lang="es-MX" sz="2400" dirty="0" smtClean="0"/>
              <a:t>Impedimento en la expresión escrita</a:t>
            </a:r>
          </a:p>
          <a:p>
            <a:pPr lvl="1" algn="just"/>
            <a:r>
              <a:rPr lang="es-MX" sz="2400" dirty="0" smtClean="0"/>
              <a:t>Impedimento en matemáticas = Discalculia </a:t>
            </a:r>
          </a:p>
          <a:p>
            <a:pPr lvl="1" algn="just">
              <a:buNone/>
            </a:pPr>
            <a:r>
              <a:rPr lang="es-MX" sz="2400" b="1" u="sng" dirty="0" smtClean="0">
                <a:effectLst>
                  <a:outerShdw blurRad="38100" dist="38100" dir="2700000" algn="tl">
                    <a:srgbClr val="000000">
                      <a:alpha val="43137"/>
                    </a:srgbClr>
                  </a:outerShdw>
                </a:effectLst>
              </a:rPr>
              <a:t>ESPECIFICAR LA SEVERIDAD:</a:t>
            </a:r>
          </a:p>
          <a:p>
            <a:pPr lvl="1" algn="just"/>
            <a:r>
              <a:rPr lang="es-MX" sz="2400" dirty="0" smtClean="0">
                <a:effectLst>
                  <a:outerShdw blurRad="38100" dist="38100" dir="2700000" algn="tl">
                    <a:srgbClr val="000000">
                      <a:alpha val="43137"/>
                    </a:srgbClr>
                  </a:outerShdw>
                </a:effectLst>
              </a:rPr>
              <a:t>L</a:t>
            </a:r>
            <a:r>
              <a:rPr lang="es-MX" sz="2400" dirty="0" smtClean="0"/>
              <a:t>eve</a:t>
            </a:r>
          </a:p>
          <a:p>
            <a:pPr lvl="1" algn="just"/>
            <a:r>
              <a:rPr lang="es-MX" sz="2400" dirty="0" smtClean="0"/>
              <a:t>Moderado</a:t>
            </a:r>
          </a:p>
          <a:p>
            <a:pPr lvl="1" algn="just"/>
            <a:r>
              <a:rPr lang="es-MX" sz="2400" dirty="0" smtClean="0"/>
              <a:t>Severo</a:t>
            </a:r>
          </a:p>
          <a:p>
            <a:pPr lvl="1" algn="just">
              <a:buNone/>
            </a:pPr>
            <a:endParaRPr lang="es-MX" dirty="0" smtClean="0"/>
          </a:p>
          <a:p>
            <a:pPr lvl="1" algn="just"/>
            <a:endParaRPr lang="es-MX" dirty="0" smtClean="0"/>
          </a:p>
          <a:p>
            <a:pPr algn="just">
              <a:buNone/>
            </a:pPr>
            <a:endParaRPr lang="es-MX" b="1" u="sng" dirty="0">
              <a:effectLst>
                <a:outerShdw blurRad="38100" dist="38100" dir="2700000" algn="tl">
                  <a:srgbClr val="000000">
                    <a:alpha val="43137"/>
                  </a:srgbClr>
                </a:outerShdw>
              </a:effectLst>
            </a:endParaRPr>
          </a:p>
        </p:txBody>
      </p:sp>
      <p:pic>
        <p:nvPicPr>
          <p:cNvPr id="5" name="4 Imagen" descr="dislexia.jpg"/>
          <p:cNvPicPr>
            <a:picLocks noChangeAspect="1"/>
          </p:cNvPicPr>
          <p:nvPr/>
        </p:nvPicPr>
        <p:blipFill>
          <a:blip r:embed="rId3" cstate="print"/>
          <a:stretch>
            <a:fillRect/>
          </a:stretch>
        </p:blipFill>
        <p:spPr>
          <a:xfrm>
            <a:off x="5076056" y="4293096"/>
            <a:ext cx="3726160" cy="2564904"/>
          </a:xfrm>
          <a:prstGeom prst="rect">
            <a:avLst/>
          </a:prstGeom>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0" y="1268760"/>
            <a:ext cx="4499992" cy="5589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400" dirty="0" smtClean="0"/>
              <a:t>El </a:t>
            </a:r>
            <a:r>
              <a:rPr lang="es-MX" sz="2400" b="1" dirty="0" smtClean="0"/>
              <a:t>Trastorno del desarrollo de la coordinación apenas cambia respecto a la clasificación </a:t>
            </a:r>
            <a:r>
              <a:rPr lang="es-MX" sz="2400" dirty="0" smtClean="0"/>
              <a:t>anterior, únicamente pequeñas diferencias como el descartar el coeficiente de inteligencia como criterio diagnóstico y tomar únicamente el referido a lo esperado dada la edad cronológica del sujeto. Siguiendo el cambio anterior se elimina el criterio referido a la acentuación de las deficiencias motoras cuando se padece una discapacidad intelectual.</a:t>
            </a:r>
            <a:endParaRPr lang="es-MX" sz="2400" dirty="0"/>
          </a:p>
        </p:txBody>
      </p:sp>
      <p:sp>
        <p:nvSpPr>
          <p:cNvPr id="5" name="4 CuadroTexto"/>
          <p:cNvSpPr txBox="1"/>
          <p:nvPr/>
        </p:nvSpPr>
        <p:spPr>
          <a:xfrm flipH="1">
            <a:off x="0" y="692696"/>
            <a:ext cx="3842713" cy="584775"/>
          </a:xfrm>
          <a:prstGeom prst="rect">
            <a:avLst/>
          </a:prstGeom>
          <a:noFill/>
        </p:spPr>
        <p:txBody>
          <a:bodyPr wrap="square" rtlCol="0">
            <a:spAutoFit/>
          </a:bodyPr>
          <a:lstStyle/>
          <a:p>
            <a:r>
              <a:rPr lang="es-MX" sz="3200" b="1" dirty="0" smtClean="0">
                <a:effectLst>
                  <a:outerShdw blurRad="38100" dist="38100" dir="2700000" algn="tl">
                    <a:srgbClr val="000000">
                      <a:alpha val="43137"/>
                    </a:srgbClr>
                  </a:outerShdw>
                </a:effectLst>
              </a:rPr>
              <a:t>Desordenes motores</a:t>
            </a:r>
            <a:endParaRPr lang="es-MX" sz="3200" b="1" dirty="0">
              <a:effectLst>
                <a:outerShdw blurRad="38100" dist="38100" dir="2700000" algn="tl">
                  <a:srgbClr val="000000">
                    <a:alpha val="43137"/>
                  </a:srgbClr>
                </a:outerShdw>
              </a:effectLst>
            </a:endParaRPr>
          </a:p>
        </p:txBody>
      </p:sp>
      <p:pic>
        <p:nvPicPr>
          <p:cNvPr id="7" name="6 Imagen" descr="tourete.jpg"/>
          <p:cNvPicPr>
            <a:picLocks noChangeAspect="1"/>
          </p:cNvPicPr>
          <p:nvPr/>
        </p:nvPicPr>
        <p:blipFill>
          <a:blip r:embed="rId3" cstate="print"/>
          <a:stretch>
            <a:fillRect/>
          </a:stretch>
        </p:blipFill>
        <p:spPr>
          <a:xfrm>
            <a:off x="4499992" y="1700808"/>
            <a:ext cx="4644008" cy="4410819"/>
          </a:xfrm>
          <a:prstGeom prst="rect">
            <a:avLst/>
          </a:prstGeom>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355976" y="1196752"/>
            <a:ext cx="4788024" cy="5661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endParaRPr lang="es-MX" sz="2400" dirty="0" smtClean="0"/>
          </a:p>
        </p:txBody>
      </p:sp>
      <p:pic>
        <p:nvPicPr>
          <p:cNvPr id="5122" name="Picture 2" descr="http://3.bp.blogspot.com/_Sj_ZQzLQVBI/TOlc7nk1lNI/AAAAAAAABMU/mHw2DwvR-GY/s1600/490px-Basal_Ganglia_and_Related_Structures.svg.png"/>
          <p:cNvPicPr>
            <a:picLocks noChangeAspect="1" noChangeArrowheads="1"/>
          </p:cNvPicPr>
          <p:nvPr/>
        </p:nvPicPr>
        <p:blipFill>
          <a:blip r:embed="rId3" cstate="print"/>
          <a:srcRect/>
          <a:stretch>
            <a:fillRect/>
          </a:stretch>
        </p:blipFill>
        <p:spPr bwMode="auto">
          <a:xfrm>
            <a:off x="0" y="2780928"/>
            <a:ext cx="4451226" cy="4077072"/>
          </a:xfrm>
          <a:prstGeom prst="rect">
            <a:avLst/>
          </a:prstGeom>
          <a:noFill/>
        </p:spPr>
      </p:pic>
      <p:sp>
        <p:nvSpPr>
          <p:cNvPr id="5" name="4 CuadroTexto"/>
          <p:cNvSpPr txBox="1"/>
          <p:nvPr/>
        </p:nvSpPr>
        <p:spPr>
          <a:xfrm>
            <a:off x="251520" y="1700808"/>
            <a:ext cx="3280513" cy="707886"/>
          </a:xfrm>
          <a:prstGeom prst="rect">
            <a:avLst/>
          </a:prstGeom>
          <a:noFill/>
        </p:spPr>
        <p:txBody>
          <a:bodyPr wrap="none" rtlCol="0">
            <a:spAutoFit/>
          </a:bodyPr>
          <a:lstStyle/>
          <a:p>
            <a:r>
              <a:rPr lang="es-MX" sz="2000" b="1" u="sng" dirty="0" smtClean="0">
                <a:effectLst>
                  <a:outerShdw blurRad="38100" dist="38100" dir="2700000" algn="tl">
                    <a:srgbClr val="000000">
                      <a:alpha val="43137"/>
                    </a:srgbClr>
                  </a:outerShdw>
                </a:effectLst>
              </a:rPr>
              <a:t>TRASTONO DEL DESARROLLO</a:t>
            </a:r>
          </a:p>
          <a:p>
            <a:r>
              <a:rPr lang="es-MX" sz="2000" b="1" u="sng" dirty="0" smtClean="0">
                <a:effectLst>
                  <a:outerShdw blurRad="38100" dist="38100" dir="2700000" algn="tl">
                    <a:srgbClr val="000000">
                      <a:alpha val="43137"/>
                    </a:srgbClr>
                  </a:outerShdw>
                </a:effectLst>
              </a:rPr>
              <a:t> DE LA COORDINACION</a:t>
            </a:r>
            <a:endParaRPr lang="es-MX" sz="20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251520" y="1196752"/>
            <a:ext cx="8712968" cy="547260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b="1" dirty="0" smtClean="0"/>
              <a:t>Trastorno de movimientos estereotipados sufre del mismo modo pequeñas modificaciones, </a:t>
            </a:r>
            <a:r>
              <a:rPr lang="es-MX" dirty="0" smtClean="0"/>
              <a:t>como la eliminación del criterio diagnóstico: comportamiento motor “no funcional”, debido a que entienden es inexacto.</a:t>
            </a:r>
          </a:p>
          <a:p>
            <a:pPr algn="just"/>
            <a:r>
              <a:rPr lang="es-MX" dirty="0" smtClean="0"/>
              <a:t>Además parece que la investigación no considera que tenga que haber una clínica significativa ni que se requiera como condición para el trastorno la asistencia médica. Así pues, el criterio propuesto hace referencia a que el comportamiento debe interferir significativamente en las actividades normales sociales, laborales o en otras áreas importantes de funcionamiento del sujeto.</a:t>
            </a:r>
          </a:p>
          <a:p>
            <a:pPr algn="just"/>
            <a:r>
              <a:rPr lang="es-MX" dirty="0" smtClean="0"/>
              <a:t>Respecto a los otros cuatro trastornos relacionados con los Tics, comentar que los cambios han sido mínimos. A nivel general, para todos se clarifica lo que es un tic y se elimina la palabra “estereotipado” que podía llevar a confusión. Además para todos ellos, y con el objetivo de</a:t>
            </a:r>
          </a:p>
          <a:p>
            <a:pPr algn="just">
              <a:buNone/>
            </a:pPr>
            <a:r>
              <a:rPr lang="es-MX" dirty="0" smtClean="0"/>
              <a:t>      medir la severidad de los síntomas, se proponen diferentes escalas de medición.</a:t>
            </a: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tourette-sequence (1).gif"/>
          <p:cNvPicPr>
            <a:picLocks noChangeAspect="1"/>
          </p:cNvPicPr>
          <p:nvPr/>
        </p:nvPicPr>
        <p:blipFill>
          <a:blip r:embed="rId2" cstate="print"/>
          <a:stretch>
            <a:fillRect/>
          </a:stretch>
        </p:blipFill>
        <p:spPr>
          <a:xfrm>
            <a:off x="1" y="1124744"/>
            <a:ext cx="9144000" cy="5733256"/>
          </a:xfrm>
          <a:prstGeom prst="rect">
            <a:avLst/>
          </a:prstGeom>
        </p:spPr>
      </p:pic>
      <p:pic>
        <p:nvPicPr>
          <p:cNvPr id="4" name="3 Marcador de contenido"/>
          <p:cNvPicPr>
            <a:picLocks noGrp="1" noChangeAspect="1"/>
          </p:cNvPicPr>
          <p:nvPr>
            <p:ph idx="1"/>
          </p:nvPr>
        </p:nvPicPr>
        <p:blipFill>
          <a:blip r:embed="rId3"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251520" y="1196752"/>
            <a:ext cx="8712968" cy="5472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MX" dirty="0" smtClean="0"/>
              <a:t> </a:t>
            </a: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268760"/>
            <a:ext cx="8229600"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MX" sz="2400" dirty="0" smtClean="0"/>
              <a:t>el </a:t>
            </a:r>
            <a:r>
              <a:rPr lang="es-MX" sz="2400" b="1" dirty="0" smtClean="0"/>
              <a:t>Trastorno de la </a:t>
            </a:r>
            <a:r>
              <a:rPr lang="es-MX" sz="2400" b="1" dirty="0" err="1" smtClean="0"/>
              <a:t>Tourette</a:t>
            </a:r>
            <a:r>
              <a:rPr lang="es-MX" sz="2400" b="1" dirty="0" smtClean="0"/>
              <a:t>, se elimina de la definición de tic la palabra “estereotipado” </a:t>
            </a:r>
            <a:r>
              <a:rPr lang="es-MX" sz="2400" dirty="0" smtClean="0"/>
              <a:t>para diferenciar claramente un trastorno relacionado con los tics con el trastorno de movimientos estereotipados. En el criterio B, se trata de delimitar claramente el periodo de tiempo clave (12 meses) en el que se mantienen los tics y se eliminan los llamados periodos libres de tics (DSM-IV-TR), por ser poco fiable en el diagnóstico.</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2915816" y="1412776"/>
            <a:ext cx="622818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MX" sz="2400" b="1" dirty="0" smtClean="0"/>
              <a:t>Trastornos del desarrollo psicológico:</a:t>
            </a:r>
          </a:p>
          <a:p>
            <a:pPr marL="457200" indent="-457200">
              <a:buFont typeface="+mj-lt"/>
              <a:buAutoNum type="arabicPeriod"/>
            </a:pPr>
            <a:r>
              <a:rPr lang="es-MX" sz="1800" dirty="0" smtClean="0"/>
              <a:t>Trastorno especifico del desarrollo del habla y lenguaje:</a:t>
            </a:r>
          </a:p>
          <a:p>
            <a:pPr marL="457200" indent="-457200">
              <a:buFont typeface="+mj-lt"/>
              <a:buAutoNum type="arabicPeriod"/>
            </a:pPr>
            <a:r>
              <a:rPr lang="es-MX" sz="1800" dirty="0" smtClean="0"/>
              <a:t>Trastorno especifico del desarrollo del aprendizaje escolar:</a:t>
            </a:r>
          </a:p>
          <a:p>
            <a:pPr marL="457200" indent="-457200">
              <a:buFont typeface="+mj-lt"/>
              <a:buAutoNum type="arabicPeriod"/>
            </a:pPr>
            <a:r>
              <a:rPr lang="es-MX" sz="1800" dirty="0" smtClean="0"/>
              <a:t>Trastorno especifico del desarrollo psicomotor.</a:t>
            </a:r>
          </a:p>
          <a:p>
            <a:pPr marL="457200" indent="-457200">
              <a:buFont typeface="+mj-lt"/>
              <a:buAutoNum type="arabicPeriod"/>
            </a:pPr>
            <a:r>
              <a:rPr lang="es-MX" sz="1800" dirty="0" smtClean="0"/>
              <a:t>Trastorno especifico del desarrollo mixto.</a:t>
            </a:r>
          </a:p>
          <a:p>
            <a:pPr marL="457200" indent="-457200">
              <a:buFont typeface="+mj-lt"/>
              <a:buAutoNum type="arabicPeriod"/>
            </a:pPr>
            <a:r>
              <a:rPr lang="es-MX" sz="1800" dirty="0" smtClean="0"/>
              <a:t>Trastorno generalizado del desarrollo.</a:t>
            </a:r>
          </a:p>
          <a:p>
            <a:pPr marL="457200" indent="-457200">
              <a:buFont typeface="+mj-lt"/>
              <a:buAutoNum type="arabicPeriod"/>
            </a:pPr>
            <a:r>
              <a:rPr lang="es-MX" sz="1800" dirty="0" smtClean="0"/>
              <a:t>Otros.</a:t>
            </a:r>
          </a:p>
          <a:p>
            <a:pPr marL="457200" indent="-457200">
              <a:buFont typeface="+mj-lt"/>
              <a:buAutoNum type="arabicPeriod"/>
            </a:pPr>
            <a:r>
              <a:rPr lang="es-MX" sz="1800" dirty="0" smtClean="0"/>
              <a:t>No especificados.</a:t>
            </a:r>
          </a:p>
          <a:p>
            <a:endParaRPr lang="es-MX" sz="1800" b="1" dirty="0" smtClean="0"/>
          </a:p>
          <a:p>
            <a:pPr>
              <a:buNone/>
            </a:pPr>
            <a:endParaRPr lang="es-MX" sz="2800" b="1" dirty="0" smtClean="0"/>
          </a:p>
          <a:p>
            <a:pPr>
              <a:buNone/>
            </a:pPr>
            <a:endParaRPr lang="es-MX" sz="2800" b="1" dirty="0"/>
          </a:p>
        </p:txBody>
      </p:sp>
      <p:pic>
        <p:nvPicPr>
          <p:cNvPr id="25602" name="Picture 2" descr="http://www.psicomed.net/Images/PUBL-CIE10.gif"/>
          <p:cNvPicPr>
            <a:picLocks noChangeAspect="1" noChangeArrowheads="1"/>
          </p:cNvPicPr>
          <p:nvPr/>
        </p:nvPicPr>
        <p:blipFill>
          <a:blip r:embed="rId3" cstate="print"/>
          <a:srcRect/>
          <a:stretch>
            <a:fillRect/>
          </a:stretch>
        </p:blipFill>
        <p:spPr bwMode="auto">
          <a:xfrm>
            <a:off x="0" y="1556792"/>
            <a:ext cx="2952328" cy="4896544"/>
          </a:xfrm>
          <a:prstGeom prst="rect">
            <a:avLst/>
          </a:prstGeom>
          <a:noFill/>
        </p:spPr>
      </p:pic>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124744"/>
            <a:ext cx="8229600" cy="518457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MX" sz="6000" dirty="0" smtClean="0"/>
              <a:t> </a:t>
            </a:r>
          </a:p>
          <a:p>
            <a:pPr algn="ctr">
              <a:buNone/>
            </a:pPr>
            <a:endParaRPr lang="es-MX" sz="6000" b="1" dirty="0" smtClean="0">
              <a:effectLst>
                <a:outerShdw blurRad="38100" dist="38100" dir="2700000" algn="tl">
                  <a:srgbClr val="000000">
                    <a:alpha val="43137"/>
                  </a:srgbClr>
                </a:outerShdw>
              </a:effectLst>
            </a:endParaRPr>
          </a:p>
          <a:p>
            <a:pPr algn="ctr">
              <a:buNone/>
            </a:pPr>
            <a:r>
              <a:rPr lang="es-MX" sz="7700" b="1" dirty="0" smtClean="0">
                <a:effectLst>
                  <a:outerShdw blurRad="38100" dist="38100" dir="2700000" algn="tl">
                    <a:srgbClr val="000000">
                      <a:alpha val="43137"/>
                    </a:srgbClr>
                  </a:outerShdw>
                </a:effectLst>
              </a:rPr>
              <a:t>POR SU ATENCIÓN, </a:t>
            </a:r>
          </a:p>
          <a:p>
            <a:pPr algn="ctr">
              <a:buNone/>
            </a:pPr>
            <a:r>
              <a:rPr lang="es-MX" sz="7700" b="1" dirty="0" smtClean="0">
                <a:effectLst>
                  <a:outerShdw blurRad="38100" dist="38100" dir="2700000" algn="tl">
                    <a:srgbClr val="000000">
                      <a:alpha val="43137"/>
                    </a:srgbClr>
                  </a:outerShdw>
                </a:effectLst>
              </a:rPr>
              <a:t>GRACIAS.</a:t>
            </a:r>
          </a:p>
          <a:p>
            <a:pPr algn="ctr">
              <a:buNone/>
            </a:pPr>
            <a:endParaRPr lang="es-MX" sz="6000" b="1" dirty="0" smtClean="0">
              <a:effectLst>
                <a:outerShdw blurRad="38100" dist="38100" dir="2700000" algn="tl">
                  <a:srgbClr val="000000">
                    <a:alpha val="43137"/>
                  </a:srgbClr>
                </a:outerShdw>
              </a:effectLst>
            </a:endParaRPr>
          </a:p>
          <a:p>
            <a:pPr algn="r">
              <a:buNone/>
            </a:pPr>
            <a:endParaRPr lang="es-MX" sz="4000" b="1" dirty="0" smtClean="0">
              <a:effectLst>
                <a:outerShdw blurRad="38100" dist="38100" dir="2700000" algn="tl">
                  <a:srgbClr val="000000">
                    <a:alpha val="43137"/>
                  </a:srgbClr>
                </a:outerShdw>
              </a:effectLst>
            </a:endParaRPr>
          </a:p>
          <a:p>
            <a:pPr algn="r">
              <a:buNone/>
            </a:pPr>
            <a:r>
              <a:rPr lang="es-MX" sz="4000" b="1" dirty="0" smtClean="0">
                <a:effectLst>
                  <a:outerShdw blurRad="38100" dist="38100" dir="2700000" algn="tl">
                    <a:srgbClr val="000000">
                      <a:alpha val="43137"/>
                    </a:srgbClr>
                  </a:outerShdw>
                </a:effectLst>
              </a:rPr>
              <a:t>Dra. Ana Paula González Toledo</a:t>
            </a:r>
            <a:endParaRPr lang="es-MX" sz="4000" dirty="0"/>
          </a:p>
          <a:p>
            <a:pPr algn="r">
              <a:buNone/>
            </a:pPr>
            <a:r>
              <a:rPr lang="es-MX" sz="4000" b="1" dirty="0" smtClean="0">
                <a:effectLst>
                  <a:outerShdw blurRad="38100" dist="38100" dir="2700000" algn="tl">
                    <a:srgbClr val="000000">
                      <a:alpha val="43137"/>
                    </a:srgbClr>
                  </a:outerShdw>
                </a:effectLst>
              </a:rPr>
              <a:t>Residente de Psiquiatría.</a:t>
            </a:r>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23528" y="1196752"/>
            <a:ext cx="8229600" cy="1070992"/>
          </a:xfrm>
        </p:spPr>
        <p:txBody>
          <a:bodyPr>
            <a:noAutofit/>
          </a:bodyPr>
          <a:lstStyle/>
          <a:p>
            <a:r>
              <a:rPr lang="es-MX" sz="3600" dirty="0" smtClean="0"/>
              <a:t>Diferencias principales: </a:t>
            </a:r>
            <a:br>
              <a:rPr lang="es-MX" sz="3600" dirty="0" smtClean="0"/>
            </a:br>
            <a:r>
              <a:rPr lang="es-MX" sz="3600" b="1" dirty="0" smtClean="0"/>
              <a:t>Trastorno del desarrollo intelectual: </a:t>
            </a:r>
            <a:endParaRPr lang="es-MX" sz="3600" dirty="0"/>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2060848"/>
            <a:ext cx="8229600"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s-MX" sz="2400" dirty="0" smtClean="0"/>
          </a:p>
          <a:p>
            <a:pPr algn="just"/>
            <a:r>
              <a:rPr lang="es-MX" sz="2400" dirty="0" smtClean="0"/>
              <a:t>Se observan cambios significativos en relación al DSM-IV-TR. </a:t>
            </a:r>
          </a:p>
          <a:p>
            <a:pPr algn="just"/>
            <a:endParaRPr lang="es-MX" sz="2400" dirty="0" smtClean="0"/>
          </a:p>
          <a:p>
            <a:pPr algn="just"/>
            <a:r>
              <a:rPr lang="es-MX" sz="2400" dirty="0" smtClean="0"/>
              <a:t>Pasa de denominarse retraso mental a denominarse trastorno del desarrollo intelectual.</a:t>
            </a:r>
          </a:p>
          <a:p>
            <a:pPr algn="just"/>
            <a:endParaRPr lang="es-MX" sz="2400" dirty="0" smtClean="0"/>
          </a:p>
          <a:p>
            <a:pPr algn="just"/>
            <a:r>
              <a:rPr lang="es-MX" sz="2400" dirty="0" smtClean="0"/>
              <a:t>Siguen los criterios sobre coeficiente de inteligencia (IQ) y la función adaptativa para su diagnóstico.</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539552" y="1052736"/>
            <a:ext cx="8229600" cy="792088"/>
          </a:xfrm>
        </p:spPr>
        <p:txBody>
          <a:bodyPr>
            <a:normAutofit/>
          </a:bodyPr>
          <a:lstStyle/>
          <a:p>
            <a:r>
              <a:rPr lang="es-MX" sz="3600" b="1" dirty="0" smtClean="0"/>
              <a:t>Respecto a la función intelectual</a:t>
            </a:r>
            <a:endParaRPr lang="es-MX" sz="3600" b="1" dirty="0"/>
          </a:p>
        </p:txBody>
      </p:sp>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323528" y="2060848"/>
            <a:ext cx="8640960"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buFont typeface="+mj-lt"/>
              <a:buAutoNum type="arabicPeriod"/>
            </a:pPr>
            <a:r>
              <a:rPr lang="es-MX" sz="2400" dirty="0" smtClean="0"/>
              <a:t>Específica las áreas en la cual se debe centrar la evaluación (razonamiento, resolución de problemas, pensamiento abstracto, juicio, aprendizaje académico, aprendizaje a través de la experiencia).</a:t>
            </a:r>
          </a:p>
          <a:p>
            <a:pPr marL="514350" indent="-514350" algn="just">
              <a:buFont typeface="+mj-lt"/>
              <a:buAutoNum type="arabicPeriod"/>
            </a:pPr>
            <a:endParaRPr lang="es-MX" sz="2400" dirty="0" smtClean="0"/>
          </a:p>
          <a:p>
            <a:pPr marL="514350" indent="-514350" algn="just">
              <a:buFont typeface="+mj-lt"/>
              <a:buAutoNum type="arabicPeriod"/>
            </a:pPr>
            <a:r>
              <a:rPr lang="es-MX" sz="2400" dirty="0" smtClean="0"/>
              <a:t> Se hace una mención especial de cómo deben ser los instrumentos con los que se evalúe el IQ.</a:t>
            </a:r>
          </a:p>
          <a:p>
            <a:pPr marL="514350" indent="-514350" algn="just">
              <a:buNone/>
            </a:pPr>
            <a:endParaRPr lang="es-MX" sz="2400" dirty="0" smtClean="0"/>
          </a:p>
          <a:p>
            <a:pPr marL="514350" indent="-514350" algn="just">
              <a:buFont typeface="+mj-lt"/>
              <a:buAutoNum type="arabicPeriod"/>
            </a:pPr>
            <a:r>
              <a:rPr lang="es-MX" sz="2400" dirty="0" smtClean="0"/>
              <a:t>Los instrumentos deben ser individualizados, estandarizados, culturalmente apropiados y psicométricamente validados.</a:t>
            </a:r>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179512" y="1196752"/>
            <a:ext cx="8661648"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s-MX" sz="2400" dirty="0" smtClean="0"/>
              <a:t> </a:t>
            </a:r>
          </a:p>
          <a:p>
            <a:pPr algn="just"/>
            <a:r>
              <a:rPr lang="es-MX" sz="2400" dirty="0" smtClean="0"/>
              <a:t>El DSM-5 amplía la información y matiza que debe ser necesario un apoyo constante en el colegio, trabajo o vida diaria y que este trastorno (intelectual) debe ir acompañado de una dificultades significativas en la función adaptativa. </a:t>
            </a:r>
          </a:p>
          <a:p>
            <a:pPr algn="just"/>
            <a:endParaRPr lang="es-MX" sz="2400" dirty="0" smtClean="0"/>
          </a:p>
          <a:p>
            <a:pPr algn="just">
              <a:buNone/>
            </a:pPr>
            <a:endParaRPr lang="es-MX" sz="2400" dirty="0" smtClean="0"/>
          </a:p>
          <a:p>
            <a:pPr algn="just">
              <a:buNone/>
            </a:pPr>
            <a:endParaRPr lang="es-MX" sz="2400" dirty="0" smtClean="0"/>
          </a:p>
          <a:p>
            <a:pPr algn="just"/>
            <a:r>
              <a:rPr lang="es-MX" sz="2400" dirty="0" smtClean="0"/>
              <a:t>Dificultades significativas en uno o más aspectos de las actividades de la vida diaria (el DSM-IV-TR habla de al menos dos). </a:t>
            </a:r>
          </a:p>
          <a:p>
            <a:pPr algn="ctr">
              <a:buNone/>
            </a:pPr>
            <a:endParaRPr lang="es-MX" dirty="0" smtClean="0"/>
          </a:p>
          <a:p>
            <a:pPr algn="ctr">
              <a:buNone/>
            </a:pPr>
            <a:endParaRPr lang="es-MX"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lum contrast="-1000"/>
            <a:extLst>
              <a:ext uri="{28A0092B-C50C-407E-A947-70E740481C1C}">
                <a14:useLocalDpi xmlns:a14="http://schemas.microsoft.com/office/drawing/2010/main" xmlns="" val="0"/>
              </a:ext>
            </a:extLst>
          </a:blip>
          <a:stretch>
            <a:fillRect/>
          </a:stretch>
        </p:blipFill>
        <p:spPr>
          <a:xfrm>
            <a:off x="69776" y="10418"/>
            <a:ext cx="9038728" cy="1186333"/>
          </a:xfrm>
          <a:gradFill>
            <a:gsLst>
              <a:gs pos="0">
                <a:schemeClr val="accent1">
                  <a:tint val="66000"/>
                  <a:satMod val="160000"/>
                  <a:alpha val="51000"/>
                </a:schemeClr>
              </a:gs>
              <a:gs pos="50000">
                <a:schemeClr val="accent1">
                  <a:tint val="44500"/>
                  <a:satMod val="160000"/>
                </a:schemeClr>
              </a:gs>
              <a:gs pos="100000">
                <a:schemeClr val="accent1">
                  <a:tint val="23500"/>
                  <a:satMod val="160000"/>
                </a:schemeClr>
              </a:gs>
            </a:gsLst>
            <a:lin ang="5400000" scaled="0"/>
          </a:gradFill>
        </p:spPr>
      </p:pic>
      <p:sp>
        <p:nvSpPr>
          <p:cNvPr id="6" name="2 Marcador de contenido"/>
          <p:cNvSpPr txBox="1">
            <a:spLocks/>
          </p:cNvSpPr>
          <p:nvPr/>
        </p:nvSpPr>
        <p:spPr>
          <a:xfrm>
            <a:off x="457200" y="1340768"/>
            <a:ext cx="8229600"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2400" dirty="0" smtClean="0"/>
              <a:t> Aparición del trastorno, el DSM-IV-TR hablaba de antes de los 18 años y en esta nueva versión nos dicen que durante el periodo de desarrollo. </a:t>
            </a:r>
          </a:p>
          <a:p>
            <a:pPr>
              <a:buNone/>
            </a:pPr>
            <a:endParaRPr lang="es-MX" sz="2400" dirty="0" smtClean="0"/>
          </a:p>
          <a:p>
            <a:r>
              <a:rPr lang="es-MX" sz="2400" dirty="0" smtClean="0"/>
              <a:t>Continúan los grados de severidad propuestos en el IV (profundo, severo, moderado y ligero).</a:t>
            </a:r>
          </a:p>
          <a:p>
            <a:pPr>
              <a:buNone/>
            </a:pPr>
            <a:endParaRPr lang="es-MX" sz="2400" dirty="0" smtClean="0"/>
          </a:p>
          <a:p>
            <a:r>
              <a:rPr lang="es-MX" sz="2400" dirty="0" smtClean="0"/>
              <a:t>La severidad del trastorno, en vez de basarse solo en resultados de IQs obtenidos en un test, se dirige aún más hacia como el sujeto funciona en su vida diaria y su comunidad.</a:t>
            </a:r>
            <a:endParaRPr lang="es-MX" sz="2400" dirty="0"/>
          </a:p>
        </p:txBody>
      </p:sp>
    </p:spTree>
    <p:extLst>
      <p:ext uri="{BB962C8B-B14F-4D97-AF65-F5344CB8AC3E}">
        <p14:creationId xmlns:p14="http://schemas.microsoft.com/office/powerpoint/2010/main" xmlns="" val="357173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2751</TotalTime>
  <Words>3683</Words>
  <Application>Microsoft Office PowerPoint</Application>
  <PresentationFormat>Presentación en pantalla (4:3)</PresentationFormat>
  <Paragraphs>341</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TALLER DSM5 TRASTORNOS DEL NEURODESARROLLO 30-diciembre-2013.</vt:lpstr>
      <vt:lpstr>Denominaciones</vt:lpstr>
      <vt:lpstr>Diapositiva 3</vt:lpstr>
      <vt:lpstr>Diapositiva 4</vt:lpstr>
      <vt:lpstr>Diapositiva 5</vt:lpstr>
      <vt:lpstr>Diferencias principales:  Trastorno del desarrollo intelectual: </vt:lpstr>
      <vt:lpstr>Respecto a la función intelectual</vt:lpstr>
      <vt:lpstr>Diapositiva 8</vt:lpstr>
      <vt:lpstr>Diapositiva 9</vt:lpstr>
      <vt:lpstr>DSM-IV</vt:lpstr>
      <vt:lpstr>DSM-IV</vt:lpstr>
      <vt:lpstr>DSM-IV</vt:lpstr>
      <vt:lpstr>DSM-V: Cx’s Dx’s DISCAPACIDAD INTELECTUAL</vt:lpstr>
      <vt:lpstr>Diapositiva 14</vt:lpstr>
      <vt:lpstr>Diapositiva 15</vt:lpstr>
      <vt:lpstr>Diapositiva 16</vt:lpstr>
      <vt:lpstr>Trastornos de la comunicación.</vt:lpstr>
      <vt:lpstr>Diapositiva 18</vt:lpstr>
      <vt:lpstr>Diapositiva 19</vt:lpstr>
      <vt:lpstr>Trastorno del lenguaje CX’s DX’s  </vt:lpstr>
      <vt:lpstr>Diapositiva 21</vt:lpstr>
      <vt:lpstr>Diapositiva 22</vt:lpstr>
      <vt:lpstr>  Trastorno del habla </vt:lpstr>
      <vt:lpstr>Speech sound disorder CX’s DX’s </vt:lpstr>
      <vt:lpstr>Desorden fluente de inicio en la infancia (tartamudeo) DX’s CX’s </vt:lpstr>
      <vt:lpstr>Diapositiva 26</vt:lpstr>
      <vt:lpstr>  Trastorno de la comunicación social </vt:lpstr>
      <vt:lpstr>Trastorno social/ pragmático de la comunicación</vt:lpstr>
      <vt:lpstr>Diapositiva 29</vt:lpstr>
      <vt:lpstr>        Trastornos del espectro autista:         Se eliminan todas las categorías diagnósticas que se incluían dentro como entidades independientes. (Síndrome de Asperger, Síndrome de Rett, Trastorno autista, Trastorno Desintegrativo de la Infancia y Trastorno Generalizado del Desarrollo no especificado).</vt:lpstr>
      <vt:lpstr>Trastornos del espectro autista CX’s DX’s</vt:lpstr>
      <vt:lpstr>Diapositiva 32</vt:lpstr>
      <vt:lpstr>Diapositiva 33</vt:lpstr>
      <vt:lpstr>Trastorno por déficit de atención e hiperactividad</vt:lpstr>
      <vt:lpstr>Principales cambios</vt:lpstr>
      <vt:lpstr>TDAH CX’s DX’s</vt:lpstr>
      <vt:lpstr>Diapositiva 37</vt:lpstr>
      <vt:lpstr>Diapositiva 38</vt:lpstr>
      <vt:lpstr>Diapositiva 39</vt:lpstr>
      <vt:lpstr>Diapositiva 40</vt:lpstr>
      <vt:lpstr>Trastornos especifico del aprendizaje</vt:lpstr>
      <vt:lpstr>Trastorno especifico del aprendizaje CX’s DX’s</vt:lpstr>
      <vt:lpstr>Diapositiva 43</vt:lpstr>
      <vt:lpstr>Diapositiva 44</vt:lpstr>
      <vt:lpstr>Diapositiva 45</vt:lpstr>
      <vt:lpstr>Diapositiva 46</vt:lpstr>
      <vt:lpstr>Diapositiva 47</vt:lpstr>
      <vt:lpstr>Diapositiva 48</vt:lpstr>
      <vt:lpstr>Diapositiva 49</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DSM5 TRASTORNOS DEL NEURODESARROLLO</dc:title>
  <dc:creator>Acer</dc:creator>
  <cp:lastModifiedBy>Acer</cp:lastModifiedBy>
  <cp:revision>22</cp:revision>
  <dcterms:created xsi:type="dcterms:W3CDTF">2013-12-23T00:00:39Z</dcterms:created>
  <dcterms:modified xsi:type="dcterms:W3CDTF">2014-01-06T21:08:39Z</dcterms:modified>
</cp:coreProperties>
</file>