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4" r:id="rId1"/>
  </p:sldMasterIdLst>
  <p:sldIdLst>
    <p:sldId id="303" r:id="rId2"/>
    <p:sldId id="304" r:id="rId3"/>
    <p:sldId id="305" r:id="rId4"/>
    <p:sldId id="306" r:id="rId5"/>
    <p:sldId id="307" r:id="rId6"/>
    <p:sldId id="308" r:id="rId7"/>
    <p:sldId id="309" r:id="rId8"/>
    <p:sldId id="310" r:id="rId9"/>
    <p:sldId id="313" r:id="rId10"/>
    <p:sldId id="314" r:id="rId11"/>
    <p:sldId id="315" r:id="rId12"/>
    <p:sldId id="317" r:id="rId13"/>
    <p:sldId id="318" r:id="rId14"/>
    <p:sldId id="320" r:id="rId15"/>
    <p:sldId id="321" r:id="rId16"/>
    <p:sldId id="322" r:id="rId17"/>
    <p:sldId id="326" r:id="rId18"/>
    <p:sldId id="327" r:id="rId19"/>
    <p:sldId id="328" r:id="rId20"/>
    <p:sldId id="329" r:id="rId21"/>
    <p:sldId id="257" r:id="rId22"/>
    <p:sldId id="258" r:id="rId23"/>
    <p:sldId id="259" r:id="rId24"/>
    <p:sldId id="302" r:id="rId25"/>
    <p:sldId id="260" r:id="rId26"/>
    <p:sldId id="261" r:id="rId27"/>
    <p:sldId id="262" r:id="rId28"/>
    <p:sldId id="263" r:id="rId29"/>
    <p:sldId id="264" r:id="rId30"/>
    <p:sldId id="265" r:id="rId31"/>
    <p:sldId id="266" r:id="rId32"/>
    <p:sldId id="267" r:id="rId33"/>
    <p:sldId id="268" r:id="rId34"/>
    <p:sldId id="269" r:id="rId35"/>
    <p:sldId id="270" r:id="rId36"/>
    <p:sldId id="271" r:id="rId37"/>
    <p:sldId id="272" r:id="rId38"/>
    <p:sldId id="273" r:id="rId39"/>
    <p:sldId id="275" r:id="rId40"/>
    <p:sldId id="276" r:id="rId41"/>
  </p:sldIdLst>
  <p:sldSz cx="9144000" cy="6858000" type="screen4x3"/>
  <p:notesSz cx="6858000" cy="9144000"/>
  <p:defaultTextStyle>
    <a:defPPr>
      <a:defRPr lang="es-ES_trad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9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1 Grupo"/>
          <p:cNvGrpSpPr>
            <a:grpSpLocks/>
          </p:cNvGrpSpPr>
          <p:nvPr/>
        </p:nvGrpSpPr>
        <p:grpSpPr bwMode="auto">
          <a:xfrm>
            <a:off x="-3175" y="4953000"/>
            <a:ext cx="9147175" cy="1911350"/>
            <a:chOff x="-3765" y="4832896"/>
            <a:chExt cx="9147765" cy="2032192"/>
          </a:xfrm>
        </p:grpSpPr>
        <p:sp>
          <p:nvSpPr>
            <p:cNvPr id="6" name="6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7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8"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a:solidFill>
                  <a:srgbClr val="FFFFFF"/>
                </a:solidFill>
              </a:defRPr>
            </a:lvl1pPr>
            <a:extLst/>
          </a:lstStyle>
          <a:p>
            <a:pPr>
              <a:defRPr/>
            </a:pPr>
            <a:endParaRPr lang="es-ES_tradnl" altLang="en-US"/>
          </a:p>
        </p:txBody>
      </p:sp>
      <p:sp>
        <p:nvSpPr>
          <p:cNvPr id="12" name="18 Marcador de pie de página"/>
          <p:cNvSpPr>
            <a:spLocks noGrp="1"/>
          </p:cNvSpPr>
          <p:nvPr>
            <p:ph type="ftr" sz="quarter" idx="11"/>
          </p:nvPr>
        </p:nvSpPr>
        <p:spPr/>
        <p:txBody>
          <a:bodyPr/>
          <a:lstStyle>
            <a:lvl1pPr>
              <a:defRPr>
                <a:solidFill>
                  <a:schemeClr val="accent1">
                    <a:tint val="20000"/>
                  </a:schemeClr>
                </a:solidFill>
              </a:defRPr>
            </a:lvl1pPr>
            <a:extLst/>
          </a:lstStyle>
          <a:p>
            <a:pPr>
              <a:defRPr/>
            </a:pPr>
            <a:endParaRPr lang="es-ES_tradnl" altLang="en-US"/>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08B6347D-BFC8-4445-8F17-430BE9855EA1}" type="slidenum">
              <a:rPr lang="es-ES_tradnl" altLang="en-US"/>
              <a:pPr>
                <a:defRPr/>
              </a:pPr>
              <a:t>‹#›</a:t>
            </a:fld>
            <a:endParaRPr lang="es-ES_tradnl"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_tradnl" altLang="en-US"/>
          </a:p>
        </p:txBody>
      </p:sp>
      <p:sp>
        <p:nvSpPr>
          <p:cNvPr id="5" name="21 Marcador de pie de página"/>
          <p:cNvSpPr>
            <a:spLocks noGrp="1"/>
          </p:cNvSpPr>
          <p:nvPr>
            <p:ph type="ftr" sz="quarter" idx="11"/>
          </p:nvPr>
        </p:nvSpPr>
        <p:spPr/>
        <p:txBody>
          <a:bodyPr/>
          <a:lstStyle>
            <a:lvl1pPr>
              <a:defRPr/>
            </a:lvl1pPr>
          </a:lstStyle>
          <a:p>
            <a:pPr>
              <a:defRPr/>
            </a:pPr>
            <a:endParaRPr lang="es-ES_tradnl" altLang="en-US"/>
          </a:p>
        </p:txBody>
      </p:sp>
      <p:sp>
        <p:nvSpPr>
          <p:cNvPr id="6" name="17 Marcador de número de diapositiva"/>
          <p:cNvSpPr>
            <a:spLocks noGrp="1"/>
          </p:cNvSpPr>
          <p:nvPr>
            <p:ph type="sldNum" sz="quarter" idx="12"/>
          </p:nvPr>
        </p:nvSpPr>
        <p:spPr/>
        <p:txBody>
          <a:bodyPr/>
          <a:lstStyle>
            <a:lvl1pPr>
              <a:defRPr/>
            </a:lvl1pPr>
          </a:lstStyle>
          <a:p>
            <a:pPr>
              <a:defRPr/>
            </a:pPr>
            <a:fld id="{BE0B85F4-EE4A-485F-B99E-09E1AD26C70C}" type="slidenum">
              <a:rPr lang="es-ES_tradnl" altLang="en-US"/>
              <a:pPr>
                <a:defRPr/>
              </a:pPr>
              <a:t>‹#›</a:t>
            </a:fld>
            <a:endParaRPr lang="es-ES_tradnl"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endParaRPr lang="es-ES_tradnl" altLang="en-US"/>
          </a:p>
        </p:txBody>
      </p:sp>
      <p:sp>
        <p:nvSpPr>
          <p:cNvPr id="5" name="21 Marcador de pie de página"/>
          <p:cNvSpPr>
            <a:spLocks noGrp="1"/>
          </p:cNvSpPr>
          <p:nvPr>
            <p:ph type="ftr" sz="quarter" idx="11"/>
          </p:nvPr>
        </p:nvSpPr>
        <p:spPr/>
        <p:txBody>
          <a:bodyPr/>
          <a:lstStyle>
            <a:lvl1pPr>
              <a:defRPr/>
            </a:lvl1pPr>
          </a:lstStyle>
          <a:p>
            <a:pPr>
              <a:defRPr/>
            </a:pPr>
            <a:endParaRPr lang="es-ES_tradnl" altLang="en-US"/>
          </a:p>
        </p:txBody>
      </p:sp>
      <p:sp>
        <p:nvSpPr>
          <p:cNvPr id="6" name="17 Marcador de número de diapositiva"/>
          <p:cNvSpPr>
            <a:spLocks noGrp="1"/>
          </p:cNvSpPr>
          <p:nvPr>
            <p:ph type="sldNum" sz="quarter" idx="12"/>
          </p:nvPr>
        </p:nvSpPr>
        <p:spPr/>
        <p:txBody>
          <a:bodyPr/>
          <a:lstStyle>
            <a:lvl1pPr>
              <a:defRPr/>
            </a:lvl1pPr>
          </a:lstStyle>
          <a:p>
            <a:pPr>
              <a:defRPr/>
            </a:pPr>
            <a:fld id="{1EFF1858-C935-4145-9D3A-4EEFDA47C663}" type="slidenum">
              <a:rPr lang="es-ES_tradnl" altLang="en-US"/>
              <a:pPr>
                <a:defRPr/>
              </a:pPr>
              <a:t>‹#›</a:t>
            </a:fld>
            <a:endParaRPr lang="es-ES_tradnl"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endParaRPr lang="es-ES_tradnl" altLang="en-US"/>
          </a:p>
        </p:txBody>
      </p:sp>
      <p:sp>
        <p:nvSpPr>
          <p:cNvPr id="5" name="21 Marcador de pie de página"/>
          <p:cNvSpPr>
            <a:spLocks noGrp="1"/>
          </p:cNvSpPr>
          <p:nvPr>
            <p:ph type="ftr" sz="quarter" idx="11"/>
          </p:nvPr>
        </p:nvSpPr>
        <p:spPr/>
        <p:txBody>
          <a:bodyPr/>
          <a:lstStyle>
            <a:lvl1pPr>
              <a:defRPr/>
            </a:lvl1pPr>
          </a:lstStyle>
          <a:p>
            <a:pPr>
              <a:defRPr/>
            </a:pPr>
            <a:endParaRPr lang="es-ES_tradnl" altLang="en-US"/>
          </a:p>
        </p:txBody>
      </p:sp>
      <p:sp>
        <p:nvSpPr>
          <p:cNvPr id="6" name="17 Marcador de número de diapositiva"/>
          <p:cNvSpPr>
            <a:spLocks noGrp="1"/>
          </p:cNvSpPr>
          <p:nvPr>
            <p:ph type="sldNum" sz="quarter" idx="12"/>
          </p:nvPr>
        </p:nvSpPr>
        <p:spPr/>
        <p:txBody>
          <a:bodyPr/>
          <a:lstStyle>
            <a:lvl1pPr>
              <a:defRPr/>
            </a:lvl1pPr>
          </a:lstStyle>
          <a:p>
            <a:pPr>
              <a:defRPr/>
            </a:pPr>
            <a:fld id="{C7760C55-983D-40AF-B5BC-46C086FA97E7}" type="slidenum">
              <a:rPr lang="es-ES_tradnl" altLang="en-US"/>
              <a:pPr>
                <a:defRPr/>
              </a:pPr>
              <a:t>‹#›</a:t>
            </a:fld>
            <a:endParaRPr lang="es-ES_tradnl"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6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7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endParaRPr lang="es-ES_tradnl" altLang="en-US"/>
          </a:p>
        </p:txBody>
      </p:sp>
      <p:sp>
        <p:nvSpPr>
          <p:cNvPr id="7" name="4 Marcador de pie de página"/>
          <p:cNvSpPr>
            <a:spLocks noGrp="1"/>
          </p:cNvSpPr>
          <p:nvPr>
            <p:ph type="ftr" sz="quarter" idx="11"/>
          </p:nvPr>
        </p:nvSpPr>
        <p:spPr/>
        <p:txBody>
          <a:bodyPr/>
          <a:lstStyle>
            <a:lvl1pPr>
              <a:defRPr/>
            </a:lvl1pPr>
            <a:extLst/>
          </a:lstStyle>
          <a:p>
            <a:pPr>
              <a:defRPr/>
            </a:pPr>
            <a:endParaRPr lang="es-ES_tradnl" altLang="en-US"/>
          </a:p>
        </p:txBody>
      </p:sp>
      <p:sp>
        <p:nvSpPr>
          <p:cNvPr id="8" name="5 Marcador de número de diapositiva"/>
          <p:cNvSpPr>
            <a:spLocks noGrp="1"/>
          </p:cNvSpPr>
          <p:nvPr>
            <p:ph type="sldNum" sz="quarter" idx="12"/>
          </p:nvPr>
        </p:nvSpPr>
        <p:spPr/>
        <p:txBody>
          <a:bodyPr/>
          <a:lstStyle>
            <a:lvl1pPr>
              <a:defRPr/>
            </a:lvl1pPr>
            <a:extLst/>
          </a:lstStyle>
          <a:p>
            <a:pPr>
              <a:defRPr/>
            </a:pPr>
            <a:fld id="{9FB64B62-4D26-4163-9C92-A81FEC700057}" type="slidenum">
              <a:rPr lang="es-ES_tradnl" altLang="en-US"/>
              <a:pPr>
                <a:defRPr/>
              </a:pPr>
              <a:t>‹#›</a:t>
            </a:fld>
            <a:endParaRPr lang="es-ES_tradnl"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_tradnl" altLang="en-US"/>
          </a:p>
        </p:txBody>
      </p:sp>
      <p:sp>
        <p:nvSpPr>
          <p:cNvPr id="6" name="5 Marcador de pie de página"/>
          <p:cNvSpPr>
            <a:spLocks noGrp="1"/>
          </p:cNvSpPr>
          <p:nvPr>
            <p:ph type="ftr" sz="quarter" idx="11"/>
          </p:nvPr>
        </p:nvSpPr>
        <p:spPr/>
        <p:txBody>
          <a:bodyPr/>
          <a:lstStyle>
            <a:lvl1pPr>
              <a:defRPr/>
            </a:lvl1pPr>
            <a:extLst/>
          </a:lstStyle>
          <a:p>
            <a:pPr>
              <a:defRPr/>
            </a:pPr>
            <a:endParaRPr lang="es-ES_tradnl" altLang="en-US"/>
          </a:p>
        </p:txBody>
      </p:sp>
      <p:sp>
        <p:nvSpPr>
          <p:cNvPr id="7" name="6 Marcador de número de diapositiva"/>
          <p:cNvSpPr>
            <a:spLocks noGrp="1"/>
          </p:cNvSpPr>
          <p:nvPr>
            <p:ph type="sldNum" sz="quarter" idx="12"/>
          </p:nvPr>
        </p:nvSpPr>
        <p:spPr/>
        <p:txBody>
          <a:bodyPr/>
          <a:lstStyle>
            <a:lvl1pPr>
              <a:defRPr/>
            </a:lvl1pPr>
            <a:extLst/>
          </a:lstStyle>
          <a:p>
            <a:pPr>
              <a:defRPr/>
            </a:pPr>
            <a:fld id="{A2AAF881-67D9-4935-AF83-1F9CEC5E9EC1}" type="slidenum">
              <a:rPr lang="es-ES_tradnl" altLang="en-US"/>
              <a:pPr>
                <a:defRPr/>
              </a:pPr>
              <a:t>‹#›</a:t>
            </a:fld>
            <a:endParaRPr lang="es-ES_tradnl"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endParaRPr lang="es-ES_tradnl" altLang="en-US"/>
          </a:p>
        </p:txBody>
      </p:sp>
      <p:sp>
        <p:nvSpPr>
          <p:cNvPr id="8" name="7 Marcador de pie de página"/>
          <p:cNvSpPr>
            <a:spLocks noGrp="1"/>
          </p:cNvSpPr>
          <p:nvPr>
            <p:ph type="ftr" sz="quarter" idx="11"/>
          </p:nvPr>
        </p:nvSpPr>
        <p:spPr/>
        <p:txBody>
          <a:bodyPr/>
          <a:lstStyle>
            <a:lvl1pPr>
              <a:defRPr/>
            </a:lvl1pPr>
            <a:extLst/>
          </a:lstStyle>
          <a:p>
            <a:pPr>
              <a:defRPr/>
            </a:pPr>
            <a:endParaRPr lang="es-ES_tradnl" altLang="en-US"/>
          </a:p>
        </p:txBody>
      </p:sp>
      <p:sp>
        <p:nvSpPr>
          <p:cNvPr id="9" name="8 Marcador de número de diapositiva"/>
          <p:cNvSpPr>
            <a:spLocks noGrp="1"/>
          </p:cNvSpPr>
          <p:nvPr>
            <p:ph type="sldNum" sz="quarter" idx="12"/>
          </p:nvPr>
        </p:nvSpPr>
        <p:spPr/>
        <p:txBody>
          <a:bodyPr/>
          <a:lstStyle>
            <a:lvl1pPr>
              <a:defRPr/>
            </a:lvl1pPr>
            <a:extLst/>
          </a:lstStyle>
          <a:p>
            <a:pPr>
              <a:defRPr/>
            </a:pPr>
            <a:fld id="{B4800BB9-270F-4A68-8595-1AA348D086B2}" type="slidenum">
              <a:rPr lang="es-ES_tradnl" altLang="en-US"/>
              <a:pPr>
                <a:defRPr/>
              </a:pPr>
              <a:t>‹#›</a:t>
            </a:fld>
            <a:endParaRPr lang="es-ES_tradnl"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endParaRPr lang="es-ES_tradnl" altLang="en-US"/>
          </a:p>
        </p:txBody>
      </p:sp>
      <p:sp>
        <p:nvSpPr>
          <p:cNvPr id="4" name="3 Marcador de pie de página"/>
          <p:cNvSpPr>
            <a:spLocks noGrp="1"/>
          </p:cNvSpPr>
          <p:nvPr>
            <p:ph type="ftr" sz="quarter" idx="11"/>
          </p:nvPr>
        </p:nvSpPr>
        <p:spPr/>
        <p:txBody>
          <a:bodyPr/>
          <a:lstStyle>
            <a:lvl1pPr>
              <a:defRPr/>
            </a:lvl1pPr>
            <a:extLst/>
          </a:lstStyle>
          <a:p>
            <a:pPr>
              <a:defRPr/>
            </a:pPr>
            <a:endParaRPr lang="es-ES_tradnl" altLang="en-US"/>
          </a:p>
        </p:txBody>
      </p:sp>
      <p:sp>
        <p:nvSpPr>
          <p:cNvPr id="5" name="4 Marcador de número de diapositiva"/>
          <p:cNvSpPr>
            <a:spLocks noGrp="1"/>
          </p:cNvSpPr>
          <p:nvPr>
            <p:ph type="sldNum" sz="quarter" idx="12"/>
          </p:nvPr>
        </p:nvSpPr>
        <p:spPr/>
        <p:txBody>
          <a:bodyPr/>
          <a:lstStyle>
            <a:lvl1pPr>
              <a:defRPr/>
            </a:lvl1pPr>
            <a:extLst/>
          </a:lstStyle>
          <a:p>
            <a:pPr>
              <a:defRPr/>
            </a:pPr>
            <a:fld id="{A8D0C7A2-A79C-49B9-9DFF-1A468CDB6B8A}" type="slidenum">
              <a:rPr lang="es-ES_tradnl" altLang="en-US"/>
              <a:pPr>
                <a:defRPr/>
              </a:pPr>
              <a:t>‹#›</a:t>
            </a:fld>
            <a:endParaRPr lang="es-ES_tradnl"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endParaRPr lang="es-ES_tradnl" altLang="en-US"/>
          </a:p>
        </p:txBody>
      </p:sp>
      <p:sp>
        <p:nvSpPr>
          <p:cNvPr id="3" name="21 Marcador de pie de página"/>
          <p:cNvSpPr>
            <a:spLocks noGrp="1"/>
          </p:cNvSpPr>
          <p:nvPr>
            <p:ph type="ftr" sz="quarter" idx="11"/>
          </p:nvPr>
        </p:nvSpPr>
        <p:spPr/>
        <p:txBody>
          <a:bodyPr/>
          <a:lstStyle>
            <a:lvl1pPr>
              <a:defRPr/>
            </a:lvl1pPr>
          </a:lstStyle>
          <a:p>
            <a:pPr>
              <a:defRPr/>
            </a:pPr>
            <a:endParaRPr lang="es-ES_tradnl" altLang="en-US"/>
          </a:p>
        </p:txBody>
      </p:sp>
      <p:sp>
        <p:nvSpPr>
          <p:cNvPr id="4" name="17 Marcador de número de diapositiva"/>
          <p:cNvSpPr>
            <a:spLocks noGrp="1"/>
          </p:cNvSpPr>
          <p:nvPr>
            <p:ph type="sldNum" sz="quarter" idx="12"/>
          </p:nvPr>
        </p:nvSpPr>
        <p:spPr/>
        <p:txBody>
          <a:bodyPr/>
          <a:lstStyle>
            <a:lvl1pPr>
              <a:defRPr/>
            </a:lvl1pPr>
          </a:lstStyle>
          <a:p>
            <a:pPr>
              <a:defRPr/>
            </a:pPr>
            <a:fld id="{B19D29F5-5F8C-4C2C-ACEB-815F5FB04F5F}" type="slidenum">
              <a:rPr lang="es-ES_tradnl" altLang="en-US"/>
              <a:pPr>
                <a:defRPr/>
              </a:pPr>
              <a:t>‹#›</a:t>
            </a:fld>
            <a:endParaRPr lang="es-ES_tradnl"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endParaRPr lang="es-ES_tradnl" altLang="en-US"/>
          </a:p>
        </p:txBody>
      </p:sp>
      <p:sp>
        <p:nvSpPr>
          <p:cNvPr id="6" name="5 Marcador de pie de página"/>
          <p:cNvSpPr>
            <a:spLocks noGrp="1"/>
          </p:cNvSpPr>
          <p:nvPr>
            <p:ph type="ftr" sz="quarter" idx="11"/>
          </p:nvPr>
        </p:nvSpPr>
        <p:spPr/>
        <p:txBody>
          <a:bodyPr/>
          <a:lstStyle>
            <a:lvl1pPr>
              <a:defRPr/>
            </a:lvl1pPr>
            <a:extLst/>
          </a:lstStyle>
          <a:p>
            <a:pPr>
              <a:defRPr/>
            </a:pPr>
            <a:endParaRPr lang="es-ES_tradnl" altLang="en-US"/>
          </a:p>
        </p:txBody>
      </p:sp>
      <p:sp>
        <p:nvSpPr>
          <p:cNvPr id="7" name="6 Marcador de número de diapositiva"/>
          <p:cNvSpPr>
            <a:spLocks noGrp="1"/>
          </p:cNvSpPr>
          <p:nvPr>
            <p:ph type="sldNum" sz="quarter" idx="12"/>
          </p:nvPr>
        </p:nvSpPr>
        <p:spPr/>
        <p:txBody>
          <a:bodyPr/>
          <a:lstStyle>
            <a:lvl1pPr>
              <a:defRPr/>
            </a:lvl1pPr>
            <a:extLst/>
          </a:lstStyle>
          <a:p>
            <a:pPr>
              <a:defRPr/>
            </a:pPr>
            <a:fld id="{51578253-74DD-4398-9932-EAD55E58CD78}" type="slidenum">
              <a:rPr lang="es-ES_tradnl" altLang="en-US"/>
              <a:pPr>
                <a:defRPr/>
              </a:pPr>
              <a:t>‹#›</a:t>
            </a:fld>
            <a:endParaRPr lang="es-ES_tradnl"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7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6" name="8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7" name="9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11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12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a:solidFill>
                  <a:schemeClr val="tx1"/>
                </a:solidFill>
              </a:defRPr>
            </a:lvl1pPr>
            <a:extLst/>
          </a:lstStyle>
          <a:p>
            <a:pPr>
              <a:defRPr/>
            </a:pPr>
            <a:endParaRPr lang="es-ES_tradnl" altLang="en-US"/>
          </a:p>
        </p:txBody>
      </p:sp>
      <p:sp>
        <p:nvSpPr>
          <p:cNvPr id="12" name="5 Marcador de pie de página"/>
          <p:cNvSpPr>
            <a:spLocks noGrp="1"/>
          </p:cNvSpPr>
          <p:nvPr>
            <p:ph type="ftr" sz="quarter" idx="11"/>
          </p:nvPr>
        </p:nvSpPr>
        <p:spPr/>
        <p:txBody>
          <a:bodyPr/>
          <a:lstStyle>
            <a:lvl1pPr>
              <a:defRPr>
                <a:solidFill>
                  <a:schemeClr val="tx1"/>
                </a:solidFill>
              </a:defRPr>
            </a:lvl1pPr>
            <a:extLst/>
          </a:lstStyle>
          <a:p>
            <a:pPr>
              <a:defRPr/>
            </a:pPr>
            <a:endParaRPr lang="es-ES_tradnl" altLang="en-US"/>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7860BA1F-28C8-47DE-979B-9A3501FF8ED4}" type="slidenum">
              <a:rPr lang="es-ES_tradnl" altLang="en-US"/>
              <a:pPr>
                <a:defRPr/>
              </a:pPr>
              <a:t>‹#›</a:t>
            </a:fld>
            <a:endParaRPr lang="es-ES_tradnl" alt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s-ES_tradnl" altLang="en-U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s-ES_tradnl" altLang="en-US"/>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smtClean="0">
                <a:solidFill>
                  <a:schemeClr val="tx1"/>
                </a:solidFill>
              </a:defRPr>
            </a:lvl1pPr>
            <a:extLst/>
          </a:lstStyle>
          <a:p>
            <a:pPr>
              <a:defRPr/>
            </a:pPr>
            <a:fld id="{4096EC27-DDD3-49AA-9EBC-8AB7DAC30940}" type="slidenum">
              <a:rPr lang="es-ES_tradnl" altLang="en-US"/>
              <a:pPr>
                <a:defRPr/>
              </a:pPr>
              <a:t>‹#›</a:t>
            </a:fld>
            <a:endParaRPr lang="es-ES_tradnl" altLang="en-US"/>
          </a:p>
        </p:txBody>
      </p:sp>
    </p:spTree>
  </p:cSld>
  <p:clrMap bg1="lt1" tx1="dk1" bg2="lt2" tx2="dk2" accent1="accent1" accent2="accent2" accent3="accent3" accent4="accent4" accent5="accent5" accent6="accent6" hlink="hlink" folHlink="folHlink"/>
  <p:sldLayoutIdLst>
    <p:sldLayoutId id="2147483746" r:id="rId1"/>
    <p:sldLayoutId id="2147483745" r:id="rId2"/>
    <p:sldLayoutId id="2147483747" r:id="rId3"/>
    <p:sldLayoutId id="2147483748" r:id="rId4"/>
    <p:sldLayoutId id="2147483749" r:id="rId5"/>
    <p:sldLayoutId id="2147483750" r:id="rId6"/>
    <p:sldLayoutId id="2147483744" r:id="rId7"/>
    <p:sldLayoutId id="2147483751" r:id="rId8"/>
    <p:sldLayoutId id="2147483752" r:id="rId9"/>
    <p:sldLayoutId id="2147483743" r:id="rId10"/>
    <p:sldLayoutId id="214748374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8" name="Rectangle 6"/>
          <p:cNvSpPr>
            <a:spLocks noGrp="1" noChangeArrowheads="1"/>
          </p:cNvSpPr>
          <p:nvPr>
            <p:ph type="ctrTitle"/>
          </p:nvPr>
        </p:nvSpPr>
        <p:spPr>
          <a:xfrm>
            <a:off x="1331913" y="2349500"/>
            <a:ext cx="7561262" cy="1470025"/>
          </a:xfrm>
        </p:spPr>
        <p:txBody>
          <a:bodyPr/>
          <a:lstStyle/>
          <a:p>
            <a:pPr fontAlgn="auto">
              <a:spcAft>
                <a:spcPts val="0"/>
              </a:spcAft>
              <a:defRPr/>
            </a:pPr>
            <a:r>
              <a:rPr lang="es-ES" sz="2800" dirty="0" smtClean="0"/>
              <a:t>CONTROL ADMINISTRATIVO DE LOS RIESGOS</a:t>
            </a:r>
          </a:p>
        </p:txBody>
      </p:sp>
    </p:spTree>
  </p:cSld>
  <p:clrMapOvr>
    <a:masterClrMapping/>
  </p:clrMapOvr>
  <p:transition spd="med">
    <p:pull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noAutofit/>
          </a:bodyPr>
          <a:lstStyle/>
          <a:p>
            <a:pPr fontAlgn="auto">
              <a:spcAft>
                <a:spcPts val="0"/>
              </a:spcAft>
              <a:defRPr/>
            </a:pPr>
            <a:r>
              <a:rPr lang="es-CL" sz="3200" dirty="0" smtClean="0"/>
              <a:t>Principios o Verdades Fundamentales</a:t>
            </a:r>
            <a:br>
              <a:rPr lang="es-CL" sz="3200" dirty="0" smtClean="0"/>
            </a:br>
            <a:endParaRPr lang="es-CL" sz="3200" dirty="0"/>
          </a:p>
        </p:txBody>
      </p:sp>
      <p:sp>
        <p:nvSpPr>
          <p:cNvPr id="4" name="3 Rectángulo"/>
          <p:cNvSpPr/>
          <p:nvPr/>
        </p:nvSpPr>
        <p:spPr>
          <a:xfrm>
            <a:off x="571500" y="1357313"/>
            <a:ext cx="8215313" cy="2586037"/>
          </a:xfrm>
          <a:prstGeom prst="rect">
            <a:avLst/>
          </a:prstGeom>
        </p:spPr>
        <p:txBody>
          <a:bodyPr>
            <a:spAutoFit/>
          </a:bodyPr>
          <a:lstStyle/>
          <a:p>
            <a:pPr algn="just">
              <a:defRPr/>
            </a:pPr>
            <a:r>
              <a:rPr lang="es-CL" i="1" dirty="0">
                <a:latin typeface="+mj-lt"/>
              </a:rPr>
              <a:t>1.- El </a:t>
            </a:r>
            <a:r>
              <a:rPr lang="es-CL" i="1" dirty="0">
                <a:latin typeface="+mj-lt"/>
              </a:rPr>
              <a:t>Principio de Reacción a Cambió</a:t>
            </a:r>
            <a:r>
              <a:rPr lang="es-CL" dirty="0">
                <a:latin typeface="+mj-lt"/>
              </a:rPr>
              <a:t>. </a:t>
            </a:r>
            <a:r>
              <a:rPr lang="es-CL" b="1" dirty="0">
                <a:latin typeface="+mj-lt"/>
              </a:rPr>
              <a:t>La gente acepta cambios más fácilmente cuando son presentados en cantidades pequeñas.</a:t>
            </a:r>
            <a:r>
              <a:rPr lang="es-CL" dirty="0">
                <a:latin typeface="+mj-lt"/>
              </a:rPr>
              <a:t> Introduzca cambios en pasos que no sean muy grandes a una vez. Asegúrese de planear como tratar la posible resistencia a cambios. Mantenga a la gente bien informada de cambios pendientes y de las razones; acentúe a la gente involucrada en los beneficios de cambios. Obtenga la participación más factible de la gente en la planificación y construya de lo conocido a lo nuevo.</a:t>
            </a:r>
          </a:p>
          <a:p>
            <a:pPr algn="just">
              <a:defRPr/>
            </a:pPr>
            <a:r>
              <a:rPr lang="es-CL" dirty="0">
                <a:latin typeface="+mj-lt"/>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noAutofit/>
          </a:bodyPr>
          <a:lstStyle/>
          <a:p>
            <a:pPr fontAlgn="auto">
              <a:spcAft>
                <a:spcPts val="0"/>
              </a:spcAft>
              <a:defRPr/>
            </a:pPr>
            <a:r>
              <a:rPr lang="es-CL" sz="2800" dirty="0" smtClean="0"/>
              <a:t>Principios o Verdades Fundamentales</a:t>
            </a:r>
            <a:br>
              <a:rPr lang="es-CL" sz="2800" dirty="0" smtClean="0"/>
            </a:br>
            <a:endParaRPr lang="es-CL" sz="2800" dirty="0"/>
          </a:p>
        </p:txBody>
      </p:sp>
      <p:sp>
        <p:nvSpPr>
          <p:cNvPr id="4" name="3 Rectángulo"/>
          <p:cNvSpPr/>
          <p:nvPr/>
        </p:nvSpPr>
        <p:spPr>
          <a:xfrm>
            <a:off x="571500" y="1000125"/>
            <a:ext cx="8215313" cy="5078413"/>
          </a:xfrm>
          <a:prstGeom prst="rect">
            <a:avLst/>
          </a:prstGeom>
        </p:spPr>
        <p:txBody>
          <a:bodyPr>
            <a:spAutoFit/>
          </a:bodyPr>
          <a:lstStyle/>
          <a:p>
            <a:pPr algn="just">
              <a:defRPr/>
            </a:pPr>
            <a:r>
              <a:rPr lang="es-CL" dirty="0">
                <a:latin typeface="+mj-lt"/>
              </a:rPr>
              <a:t> </a:t>
            </a:r>
          </a:p>
          <a:p>
            <a:pPr algn="just">
              <a:defRPr/>
            </a:pPr>
            <a:r>
              <a:rPr lang="es-CL" i="1" dirty="0">
                <a:latin typeface="+mj-lt"/>
              </a:rPr>
              <a:t>2.- El </a:t>
            </a:r>
            <a:r>
              <a:rPr lang="es-CL" i="1" dirty="0">
                <a:latin typeface="+mj-lt"/>
              </a:rPr>
              <a:t>Principio del Refuerzo de la Conducta</a:t>
            </a:r>
            <a:r>
              <a:rPr lang="es-CL" dirty="0">
                <a:latin typeface="+mj-lt"/>
              </a:rPr>
              <a:t>. </a:t>
            </a:r>
            <a:r>
              <a:rPr lang="es-CL" b="1" dirty="0">
                <a:latin typeface="+mj-lt"/>
              </a:rPr>
              <a:t>Conducta con efectos negativos tiende a </a:t>
            </a:r>
            <a:r>
              <a:rPr lang="es-CL" dirty="0">
                <a:latin typeface="+mj-lt"/>
              </a:rPr>
              <a:t> </a:t>
            </a:r>
            <a:r>
              <a:rPr lang="es-CL" b="1" dirty="0">
                <a:latin typeface="+mj-lt"/>
              </a:rPr>
              <a:t>disminuir </a:t>
            </a:r>
            <a:r>
              <a:rPr lang="es-CL" b="1" dirty="0">
                <a:latin typeface="+mj-lt"/>
              </a:rPr>
              <a:t>o se acaba</a:t>
            </a:r>
            <a:r>
              <a:rPr lang="es-CL" dirty="0">
                <a:latin typeface="+mj-lt"/>
              </a:rPr>
              <a:t>. Conducta con efectos positivos tiende a continuar o a aumentar. Una clave al éxito motivacional es identificar las conductas deseadas críticas a la seguridad, calidad o producción, y dar de inmediato repetida </a:t>
            </a:r>
            <a:r>
              <a:rPr lang="es-CL" dirty="0" err="1">
                <a:latin typeface="+mj-lt"/>
              </a:rPr>
              <a:t>recognición</a:t>
            </a:r>
            <a:r>
              <a:rPr lang="es-CL" dirty="0">
                <a:latin typeface="+mj-lt"/>
              </a:rPr>
              <a:t> positiva cuando sus ejecuciones son reconocidas. Repetido refuerzo positivo de acciones deseables hará el camino correcto tan atractivo que el individuo tendrá menos deseos de elegir el camino </a:t>
            </a:r>
            <a:r>
              <a:rPr lang="es-CL" dirty="0" err="1">
                <a:latin typeface="+mj-lt"/>
              </a:rPr>
              <a:t>subestándar</a:t>
            </a:r>
            <a:r>
              <a:rPr lang="es-CL" dirty="0">
                <a:latin typeface="+mj-lt"/>
              </a:rPr>
              <a:t> o peligroso. La necesidad por </a:t>
            </a:r>
            <a:r>
              <a:rPr lang="es-CL" dirty="0" err="1">
                <a:latin typeface="+mj-lt"/>
              </a:rPr>
              <a:t>recognición</a:t>
            </a:r>
            <a:r>
              <a:rPr lang="es-CL" dirty="0">
                <a:latin typeface="+mj-lt"/>
              </a:rPr>
              <a:t> sincera se encuentra entre los poderes de hambriento psicológico más básicos lo cual la gente tiene. Cuando esa necesidad no es obtenida a través de vías legitimas (refuerzo de la conducta positiva), la gente tiende a no tratar mucho o trata a obtener </a:t>
            </a:r>
            <a:r>
              <a:rPr lang="es-CL" dirty="0" err="1">
                <a:latin typeface="+mj-lt"/>
              </a:rPr>
              <a:t>recognición</a:t>
            </a:r>
            <a:r>
              <a:rPr lang="es-CL" dirty="0">
                <a:latin typeface="+mj-lt"/>
              </a:rPr>
              <a:t> a través de vías que no son aceptables (chacoteo, violación de las reglas, lucirse, etc.).</a:t>
            </a:r>
          </a:p>
          <a:p>
            <a:pPr algn="just">
              <a:defRPr/>
            </a:pPr>
            <a:endParaRPr lang="es-CL" dirty="0">
              <a:latin typeface="+mj-lt"/>
            </a:endParaRPr>
          </a:p>
          <a:p>
            <a:pPr algn="just">
              <a:defRPr/>
            </a:pPr>
            <a:endParaRPr lang="es-CL" dirty="0">
              <a:latin typeface="+mj-l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noAutofit/>
          </a:bodyPr>
          <a:lstStyle/>
          <a:p>
            <a:pPr fontAlgn="auto">
              <a:spcAft>
                <a:spcPts val="0"/>
              </a:spcAft>
              <a:defRPr/>
            </a:pPr>
            <a:r>
              <a:rPr lang="es-CL" sz="2800" dirty="0" smtClean="0"/>
              <a:t>Principios o Verdades Fundamentales</a:t>
            </a:r>
            <a:br>
              <a:rPr lang="es-CL" sz="2800" dirty="0" smtClean="0"/>
            </a:br>
            <a:endParaRPr lang="es-CL" sz="2800" dirty="0"/>
          </a:p>
        </p:txBody>
      </p:sp>
      <p:sp>
        <p:nvSpPr>
          <p:cNvPr id="4" name="3 Rectángulo"/>
          <p:cNvSpPr/>
          <p:nvPr/>
        </p:nvSpPr>
        <p:spPr>
          <a:xfrm>
            <a:off x="571500" y="1000125"/>
            <a:ext cx="8215313" cy="4524375"/>
          </a:xfrm>
          <a:prstGeom prst="rect">
            <a:avLst/>
          </a:prstGeom>
        </p:spPr>
        <p:txBody>
          <a:bodyPr>
            <a:spAutoFit/>
          </a:bodyPr>
          <a:lstStyle/>
          <a:p>
            <a:pPr algn="just">
              <a:defRPr/>
            </a:pPr>
            <a:r>
              <a:rPr lang="es-CL" dirty="0">
                <a:latin typeface="+mj-lt"/>
              </a:rPr>
              <a:t> </a:t>
            </a:r>
          </a:p>
          <a:p>
            <a:pPr algn="just">
              <a:defRPr/>
            </a:pPr>
            <a:r>
              <a:rPr lang="es-CL" i="1" dirty="0"/>
              <a:t>3.- El </a:t>
            </a:r>
            <a:r>
              <a:rPr lang="es-CL" i="1" dirty="0"/>
              <a:t>Principio de Ejemplos de Liderazgo</a:t>
            </a:r>
            <a:r>
              <a:rPr lang="es-CL" dirty="0"/>
              <a:t>. </a:t>
            </a:r>
            <a:r>
              <a:rPr lang="es-CL" b="1" dirty="0"/>
              <a:t>La gente tiende a imitar a sus líderes la mayor parte de la gente quiere</a:t>
            </a:r>
            <a:r>
              <a:rPr lang="es-CL" dirty="0"/>
              <a:t> satisfacer a sus líderes, y lo hacen siguiendo sus ejemplos de conducta. Actitudes y influencias, como cascadas, </a:t>
            </a:r>
            <a:r>
              <a:rPr lang="es-CL" dirty="0"/>
              <a:t>fluyen </a:t>
            </a:r>
            <a:r>
              <a:rPr lang="es-CL" dirty="0"/>
              <a:t>hacia abajo. En todos los niveles de administración, las actitudes y acciones de los lideres son una de las fuerzas motivacionales más poderosas en el mundo.</a:t>
            </a:r>
          </a:p>
          <a:p>
            <a:pPr algn="just">
              <a:defRPr/>
            </a:pPr>
            <a:r>
              <a:rPr lang="es-CL" dirty="0"/>
              <a:t> </a:t>
            </a:r>
          </a:p>
          <a:p>
            <a:pPr algn="just">
              <a:defRPr/>
            </a:pPr>
            <a:r>
              <a:rPr lang="es-CL" dirty="0"/>
              <a:t> </a:t>
            </a:r>
          </a:p>
          <a:p>
            <a:pPr algn="just">
              <a:defRPr/>
            </a:pPr>
            <a:r>
              <a:rPr lang="es-CL" dirty="0"/>
              <a:t> </a:t>
            </a:r>
          </a:p>
          <a:p>
            <a:pPr algn="just">
              <a:defRPr/>
            </a:pPr>
            <a:r>
              <a:rPr lang="es-CL" i="1" dirty="0"/>
              <a:t>4.- El </a:t>
            </a:r>
            <a:r>
              <a:rPr lang="es-CL" i="1" dirty="0"/>
              <a:t>Principio de Causas Básicas</a:t>
            </a:r>
            <a:r>
              <a:rPr lang="es-CL" dirty="0"/>
              <a:t>. </a:t>
            </a:r>
            <a:r>
              <a:rPr lang="es-CL" b="1" dirty="0"/>
              <a:t>Soluciones a los problemas son más efectivos cuando tratan las causas básicas o de raíz.</a:t>
            </a:r>
            <a:r>
              <a:rPr lang="es-CL" dirty="0"/>
              <a:t> En todo caso si relacionamos esto a </a:t>
            </a:r>
            <a:r>
              <a:rPr lang="es-CL" dirty="0" err="1"/>
              <a:t>ítemes</a:t>
            </a:r>
            <a:r>
              <a:rPr lang="es-CL" dirty="0"/>
              <a:t> detectados en inspecciones planeadas, o a calidad y problemas de producción, el significado es el mismo. No podemos curar la enfermedad tratando solo los síntomas. Tenemos que encontrar por qué los síntomas existen, las causas básicas detrás de ellos, los problemas reales.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noAutofit/>
          </a:bodyPr>
          <a:lstStyle/>
          <a:p>
            <a:pPr fontAlgn="auto">
              <a:spcAft>
                <a:spcPts val="0"/>
              </a:spcAft>
              <a:defRPr/>
            </a:pPr>
            <a:r>
              <a:rPr lang="es-CL" sz="2800" dirty="0" smtClean="0"/>
              <a:t>Principios o Verdades Fundamentales</a:t>
            </a:r>
            <a:br>
              <a:rPr lang="es-CL" sz="2800" dirty="0" smtClean="0"/>
            </a:br>
            <a:endParaRPr lang="es-CL" sz="2800" dirty="0"/>
          </a:p>
        </p:txBody>
      </p:sp>
      <p:sp>
        <p:nvSpPr>
          <p:cNvPr id="4" name="3 Rectángulo"/>
          <p:cNvSpPr/>
          <p:nvPr/>
        </p:nvSpPr>
        <p:spPr>
          <a:xfrm>
            <a:off x="571500" y="1000125"/>
            <a:ext cx="8215313" cy="3416300"/>
          </a:xfrm>
          <a:prstGeom prst="rect">
            <a:avLst/>
          </a:prstGeom>
        </p:spPr>
        <p:txBody>
          <a:bodyPr>
            <a:spAutoFit/>
          </a:bodyPr>
          <a:lstStyle/>
          <a:p>
            <a:pPr algn="just">
              <a:defRPr/>
            </a:pPr>
            <a:r>
              <a:rPr lang="es-CL" dirty="0">
                <a:latin typeface="+mj-lt"/>
              </a:rPr>
              <a:t> </a:t>
            </a:r>
          </a:p>
          <a:p>
            <a:pPr algn="just">
              <a:defRPr/>
            </a:pPr>
            <a:r>
              <a:rPr lang="es-CL" dirty="0"/>
              <a:t> </a:t>
            </a:r>
          </a:p>
          <a:p>
            <a:pPr algn="just">
              <a:defRPr/>
            </a:pPr>
            <a:r>
              <a:rPr lang="es-CL" i="1" dirty="0"/>
              <a:t>5.- El </a:t>
            </a:r>
            <a:r>
              <a:rPr lang="es-CL" i="1" dirty="0"/>
              <a:t>Principio de los Pocos Críticos/Vitales</a:t>
            </a:r>
            <a:r>
              <a:rPr lang="es-CL" dirty="0"/>
              <a:t>. </a:t>
            </a:r>
            <a:r>
              <a:rPr lang="es-CL" b="1" dirty="0"/>
              <a:t>La mayoría (80%) de cualquier grupo de efectos es producido relativamente por un pequeño (20%) número de causas.</a:t>
            </a:r>
            <a:r>
              <a:rPr lang="es-CL" dirty="0"/>
              <a:t> Por ejemplo, unas pocas operaciones críticas están implicadas en una gran porción de los accidentes; unas pocas gente crítica presentan una gran porción de los problemas de desempeño; y unos pocos tipos de incidentes de pérdida críticos causan una gran porción de las pérdidas. El profesional de administración trata de identificar los factores críticos, y concentra los esfuerzos en ellos. Esto da el regreso más grande en la inversión de tiempo, dinero, y otros recursos.</a:t>
            </a:r>
          </a:p>
          <a:p>
            <a:pPr algn="just">
              <a:defRPr/>
            </a:pPr>
            <a:endParaRPr lang="es-CL"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noAutofit/>
          </a:bodyPr>
          <a:lstStyle/>
          <a:p>
            <a:pPr fontAlgn="auto">
              <a:spcAft>
                <a:spcPts val="0"/>
              </a:spcAft>
              <a:defRPr/>
            </a:pPr>
            <a:r>
              <a:rPr lang="es-CL" sz="2800" dirty="0" smtClean="0"/>
              <a:t>Principios o Verdades Fundamentales</a:t>
            </a:r>
            <a:br>
              <a:rPr lang="es-CL" sz="2800" dirty="0" smtClean="0"/>
            </a:br>
            <a:endParaRPr lang="es-CL" sz="2800" dirty="0"/>
          </a:p>
        </p:txBody>
      </p:sp>
      <p:sp>
        <p:nvSpPr>
          <p:cNvPr id="4" name="3 Rectángulo"/>
          <p:cNvSpPr/>
          <p:nvPr/>
        </p:nvSpPr>
        <p:spPr>
          <a:xfrm>
            <a:off x="571500" y="1000125"/>
            <a:ext cx="8215313" cy="2586038"/>
          </a:xfrm>
          <a:prstGeom prst="rect">
            <a:avLst/>
          </a:prstGeom>
        </p:spPr>
        <p:txBody>
          <a:bodyPr>
            <a:spAutoFit/>
          </a:bodyPr>
          <a:lstStyle/>
          <a:p>
            <a:pPr algn="just">
              <a:defRPr/>
            </a:pPr>
            <a:r>
              <a:rPr lang="es-CL" dirty="0">
                <a:latin typeface="+mj-lt"/>
              </a:rPr>
              <a:t> </a:t>
            </a:r>
          </a:p>
          <a:p>
            <a:pPr algn="just">
              <a:defRPr/>
            </a:pPr>
            <a:r>
              <a:rPr lang="es-CL" i="1" dirty="0"/>
              <a:t>6.- El </a:t>
            </a:r>
            <a:r>
              <a:rPr lang="es-CL" i="1" dirty="0"/>
              <a:t>Principio de integración del Sistema</a:t>
            </a:r>
            <a:r>
              <a:rPr lang="es-CL" dirty="0"/>
              <a:t>. </a:t>
            </a:r>
            <a:r>
              <a:rPr lang="es-CL" b="1" dirty="0"/>
              <a:t>Lo mejor que son las nuevas actividades integradas dentro de un sistema existente, más alta son las oportunidades de aceptación y éxito. </a:t>
            </a:r>
            <a:r>
              <a:rPr lang="es-CL" dirty="0"/>
              <a:t>La implementación de ideas y actividades nuevas usualmente, lleva la idea de trabajo extra o requerimientos. La probabilidad de aceptación es aumentada grandemente cuando lo nuevo es incorporado dentro o conectado con un programa o sistema existente, por ejemplo, incorporando la seguridad dentro del trabajo estándar/procedimiento de tarea, antes de crear un trabajo extra/procedimiento de tarea de seguridad</a:t>
            </a:r>
            <a:endParaRPr lang="es-CL" dirty="0">
              <a:latin typeface="+mj-l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noAutofit/>
          </a:bodyPr>
          <a:lstStyle/>
          <a:p>
            <a:pPr fontAlgn="auto">
              <a:spcAft>
                <a:spcPts val="0"/>
              </a:spcAft>
              <a:defRPr/>
            </a:pPr>
            <a:r>
              <a:rPr lang="es-CL" sz="3200" dirty="0" smtClean="0"/>
              <a:t>Principios o Verdades Fundamentales</a:t>
            </a:r>
            <a:br>
              <a:rPr lang="es-CL" sz="3200" dirty="0" smtClean="0"/>
            </a:br>
            <a:endParaRPr lang="es-CL" sz="3200" dirty="0"/>
          </a:p>
        </p:txBody>
      </p:sp>
      <p:sp>
        <p:nvSpPr>
          <p:cNvPr id="4" name="3 Rectángulo"/>
          <p:cNvSpPr/>
          <p:nvPr/>
        </p:nvSpPr>
        <p:spPr>
          <a:xfrm>
            <a:off x="571500" y="1000125"/>
            <a:ext cx="8215313" cy="3970338"/>
          </a:xfrm>
          <a:prstGeom prst="rect">
            <a:avLst/>
          </a:prstGeom>
        </p:spPr>
        <p:txBody>
          <a:bodyPr>
            <a:spAutoFit/>
          </a:bodyPr>
          <a:lstStyle/>
          <a:p>
            <a:pPr algn="just">
              <a:defRPr/>
            </a:pPr>
            <a:r>
              <a:rPr lang="es-CL" dirty="0">
                <a:latin typeface="+mj-lt"/>
              </a:rPr>
              <a:t> </a:t>
            </a:r>
          </a:p>
          <a:p>
            <a:pPr algn="just">
              <a:defRPr/>
            </a:pPr>
            <a:r>
              <a:rPr lang="es-CL" i="1" dirty="0"/>
              <a:t>7.- El  </a:t>
            </a:r>
            <a:r>
              <a:rPr lang="es-CL" i="1" dirty="0"/>
              <a:t>Principio  de  Participación</a:t>
            </a:r>
            <a:r>
              <a:rPr lang="es-CL" dirty="0"/>
              <a:t>.  </a:t>
            </a:r>
            <a:r>
              <a:rPr lang="es-CL" b="1" dirty="0"/>
              <a:t>Participación  significativa  aumenta   motivación  y </a:t>
            </a:r>
            <a:r>
              <a:rPr lang="es-CL" dirty="0"/>
              <a:t> </a:t>
            </a:r>
            <a:r>
              <a:rPr lang="es-CL" b="1" dirty="0"/>
              <a:t>respaldo</a:t>
            </a:r>
            <a:r>
              <a:rPr lang="es-CL" b="1" dirty="0"/>
              <a:t>. </a:t>
            </a:r>
            <a:r>
              <a:rPr lang="es-CL" dirty="0"/>
              <a:t>En hacer esto, supervisores preguntan a su gente por sugerencias, recomendaciones,  y consejos/sobre materias que afectan su trabajo. Ellos desarrollan un interés mutuo,  un clima de colaboración y cooperación. Tal participación tiene un gran poder motivacional. La gente tiende a desarrollar una sensación de posesión y respaldo de lo que ayudaron a crear. Este poder es evidente en cambios de equipos de seguridad, proyectos de pérdida de control círculos de calidad, y otras formas de equipos de solución de problemas - participativas. Supervisores que usan este principio efectivamente desarrollan un interés mutuo, motivación mutua, y respecto mutuo. Lideres efectivos periódicamente inventarían el nivel de participación y posesión que desarrollan entre ellos.</a:t>
            </a:r>
          </a:p>
          <a:p>
            <a:pPr algn="just">
              <a:defRPr/>
            </a:pPr>
            <a:r>
              <a:rPr lang="es-CL"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noAutofit/>
          </a:bodyPr>
          <a:lstStyle/>
          <a:p>
            <a:pPr fontAlgn="auto">
              <a:spcAft>
                <a:spcPts val="0"/>
              </a:spcAft>
              <a:defRPr/>
            </a:pPr>
            <a:r>
              <a:rPr lang="es-CL" sz="3200" dirty="0" smtClean="0"/>
              <a:t>Principios o Verdades Fundamentales</a:t>
            </a:r>
            <a:br>
              <a:rPr lang="es-CL" sz="3200" dirty="0" smtClean="0"/>
            </a:br>
            <a:endParaRPr lang="es-CL" sz="3200" dirty="0"/>
          </a:p>
        </p:txBody>
      </p:sp>
      <p:sp>
        <p:nvSpPr>
          <p:cNvPr id="4" name="3 Rectángulo"/>
          <p:cNvSpPr/>
          <p:nvPr/>
        </p:nvSpPr>
        <p:spPr>
          <a:xfrm>
            <a:off x="571500" y="1000125"/>
            <a:ext cx="8215313" cy="3140075"/>
          </a:xfrm>
          <a:prstGeom prst="rect">
            <a:avLst/>
          </a:prstGeom>
        </p:spPr>
        <p:txBody>
          <a:bodyPr>
            <a:spAutoFit/>
          </a:bodyPr>
          <a:lstStyle/>
          <a:p>
            <a:pPr algn="just">
              <a:defRPr/>
            </a:pPr>
            <a:r>
              <a:rPr lang="es-CL" dirty="0">
                <a:latin typeface="+mj-lt"/>
              </a:rPr>
              <a:t> </a:t>
            </a:r>
          </a:p>
          <a:p>
            <a:pPr algn="just">
              <a:defRPr/>
            </a:pPr>
            <a:r>
              <a:rPr lang="es-CL" dirty="0"/>
              <a:t> </a:t>
            </a:r>
          </a:p>
          <a:p>
            <a:pPr algn="just">
              <a:defRPr/>
            </a:pPr>
            <a:r>
              <a:rPr lang="es-CL" dirty="0"/>
              <a:t>8.- </a:t>
            </a:r>
            <a:r>
              <a:rPr lang="es-CL" i="1" dirty="0"/>
              <a:t>El </a:t>
            </a:r>
            <a:r>
              <a:rPr lang="es-CL" i="1" dirty="0"/>
              <a:t>Principio de Causas Múltiples</a:t>
            </a:r>
            <a:r>
              <a:rPr lang="es-CL" b="1" dirty="0"/>
              <a:t>. Los accidentes y otros  problemas  son, rara  </a:t>
            </a:r>
            <a:r>
              <a:rPr lang="es-CL" b="1" dirty="0"/>
              <a:t>vez,</a:t>
            </a:r>
            <a:r>
              <a:rPr lang="es-CL" dirty="0"/>
              <a:t> </a:t>
            </a:r>
            <a:r>
              <a:rPr lang="es-CL" b="1" dirty="0"/>
              <a:t>resultado de una sola causa.</a:t>
            </a:r>
            <a:r>
              <a:rPr lang="es-CL" dirty="0"/>
              <a:t> Casi todos los problemas tienen una variedad de causas contribuidoras. Los mayores incidentes de pérdidas, por ejemplo, involucran las dos causas inmediatas (prácticas </a:t>
            </a:r>
            <a:r>
              <a:rPr lang="es-CL" dirty="0" err="1"/>
              <a:t>subestandáres</a:t>
            </a:r>
            <a:r>
              <a:rPr lang="es-CL" dirty="0"/>
              <a:t>, y condiciones </a:t>
            </a:r>
            <a:r>
              <a:rPr lang="es-CL" dirty="0" err="1"/>
              <a:t>subestandáres</a:t>
            </a:r>
            <a:r>
              <a:rPr lang="es-CL" dirty="0"/>
              <a:t>), y causas básicas (factores personales y factores del trabajo). El profesional de administración trata de identificar todas las causas posibles a la mano del problema de pérdida; entonces da la mayor atención a esos con el potencial mayor a actualmente controlar el problema.</a:t>
            </a:r>
          </a:p>
          <a:p>
            <a:pPr algn="just">
              <a:defRPr/>
            </a:pPr>
            <a:endParaRPr lang="es-CL"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fontAlgn="auto">
              <a:spcAft>
                <a:spcPts val="0"/>
              </a:spcAft>
              <a:defRPr/>
            </a:pPr>
            <a:r>
              <a:rPr lang="es-CL" dirty="0" smtClean="0"/>
              <a:t>UN SISTEMA DE CONTROL ADMINISTRATIVO</a:t>
            </a:r>
            <a:endParaRPr lang="es-CL" dirty="0"/>
          </a:p>
        </p:txBody>
      </p:sp>
      <p:sp>
        <p:nvSpPr>
          <p:cNvPr id="3" name="2 Marcador de contenido"/>
          <p:cNvSpPr>
            <a:spLocks noGrp="1"/>
          </p:cNvSpPr>
          <p:nvPr>
            <p:ph idx="1"/>
          </p:nvPr>
        </p:nvSpPr>
        <p:spPr/>
        <p:txBody>
          <a:bodyPr>
            <a:normAutofit/>
          </a:bodyPr>
          <a:lstStyle/>
          <a:p>
            <a:pPr marL="365760" indent="-256032" fontAlgn="auto">
              <a:spcAft>
                <a:spcPts val="0"/>
              </a:spcAft>
              <a:buFont typeface="Wingdings 3"/>
              <a:buNone/>
              <a:defRPr/>
            </a:pPr>
            <a:r>
              <a:rPr lang="es-CL" dirty="0" smtClean="0"/>
              <a:t> </a:t>
            </a:r>
          </a:p>
          <a:p>
            <a:pPr marL="457200" indent="-457200" fontAlgn="auto">
              <a:spcAft>
                <a:spcPts val="0"/>
              </a:spcAft>
              <a:buFont typeface="+mj-lt"/>
              <a:buAutoNum type="arabicPeriod"/>
              <a:defRPr/>
            </a:pPr>
            <a:r>
              <a:rPr lang="es-CL" sz="3200" b="1" dirty="0" smtClean="0"/>
              <a:t>Planeando</a:t>
            </a:r>
            <a:endParaRPr lang="es-CL" sz="3200" dirty="0" smtClean="0"/>
          </a:p>
          <a:p>
            <a:pPr marL="457200" indent="-457200" fontAlgn="auto">
              <a:spcAft>
                <a:spcPts val="0"/>
              </a:spcAft>
              <a:buFont typeface="+mj-lt"/>
              <a:buAutoNum type="arabicPeriod"/>
              <a:defRPr/>
            </a:pPr>
            <a:r>
              <a:rPr lang="es-CL" sz="3200" b="1" dirty="0" smtClean="0"/>
              <a:t>Organizando </a:t>
            </a:r>
            <a:endParaRPr lang="es-CL" sz="3200" dirty="0" smtClean="0"/>
          </a:p>
          <a:p>
            <a:pPr marL="457200" indent="-457200" fontAlgn="auto">
              <a:spcAft>
                <a:spcPts val="0"/>
              </a:spcAft>
              <a:buFont typeface="+mj-lt"/>
              <a:buAutoNum type="arabicPeriod"/>
              <a:defRPr/>
            </a:pPr>
            <a:r>
              <a:rPr lang="es-CL" sz="3200" b="1" dirty="0" smtClean="0"/>
              <a:t>Dirigiendo/Guiando </a:t>
            </a:r>
            <a:endParaRPr lang="es-CL" sz="3200" dirty="0" smtClean="0"/>
          </a:p>
          <a:p>
            <a:pPr marL="457200" indent="-457200" fontAlgn="auto">
              <a:spcAft>
                <a:spcPts val="0"/>
              </a:spcAft>
              <a:buFont typeface="+mj-lt"/>
              <a:buAutoNum type="arabicPeriod"/>
              <a:defRPr/>
            </a:pPr>
            <a:r>
              <a:rPr lang="es-CL" sz="3200" b="1" smtClean="0">
                <a:solidFill>
                  <a:srgbClr val="FF0000"/>
                </a:solidFill>
              </a:rPr>
              <a:t>Controlando (PROCESO)</a:t>
            </a:r>
            <a:endParaRPr lang="es-CL" sz="3200"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fontAlgn="auto">
              <a:spcAft>
                <a:spcPts val="0"/>
              </a:spcAft>
              <a:defRPr/>
            </a:pPr>
            <a:r>
              <a:rPr lang="es-CL" sz="2400" dirty="0" smtClean="0"/>
              <a:t>ACTIVIDADES PARA LA ADMINISTRACION DEL CONTROL</a:t>
            </a:r>
            <a:endParaRPr lang="es-CL" sz="2400" dirty="0"/>
          </a:p>
        </p:txBody>
      </p:sp>
      <p:sp>
        <p:nvSpPr>
          <p:cNvPr id="30722" name="2 Marcador de contenido"/>
          <p:cNvSpPr>
            <a:spLocks noGrp="1"/>
          </p:cNvSpPr>
          <p:nvPr>
            <p:ph idx="1"/>
          </p:nvPr>
        </p:nvSpPr>
        <p:spPr/>
        <p:txBody>
          <a:bodyPr/>
          <a:lstStyle/>
          <a:p>
            <a:pPr algn="just"/>
            <a:r>
              <a:rPr lang="es-CL" sz="1800" b="1" smtClean="0"/>
              <a:t>Identificación </a:t>
            </a:r>
            <a:r>
              <a:rPr lang="es-CL" sz="1800" smtClean="0"/>
              <a:t>del trabajo. Se especifican los elementos y actividades del programa para lograr los resultados deseados.</a:t>
            </a:r>
          </a:p>
          <a:p>
            <a:pPr algn="just"/>
            <a:r>
              <a:rPr lang="es-CL" sz="1800" b="1" smtClean="0"/>
              <a:t>Estándares</a:t>
            </a:r>
            <a:r>
              <a:rPr lang="es-CL" sz="1800" smtClean="0"/>
              <a:t> (Normas). Se establecen los estándares o normas de ejecución (criterios por medio de los cuales se evaluarán los métodos y los resultados).</a:t>
            </a:r>
          </a:p>
          <a:p>
            <a:pPr algn="just"/>
            <a:r>
              <a:rPr lang="es-CL" sz="1800" b="1" smtClean="0"/>
              <a:t>Medición.</a:t>
            </a:r>
            <a:r>
              <a:rPr lang="es-CL" sz="1800" smtClean="0"/>
              <a:t> Se mide el desempeño, se registra y se informa, tanto el trabajo en desarrollo como el trabajo ya finalizado.</a:t>
            </a:r>
          </a:p>
          <a:p>
            <a:pPr algn="just"/>
            <a:r>
              <a:rPr lang="es-CL" sz="1800" b="1" smtClean="0"/>
              <a:t>Evaluación.</a:t>
            </a:r>
            <a:r>
              <a:rPr lang="es-CL" sz="1800" smtClean="0"/>
              <a:t> Se evalúa el desempeño midiéndolo y comparándolo con los estándares establecidos ; se pondera el trabajo y los resultados.</a:t>
            </a:r>
          </a:p>
          <a:p>
            <a:pPr algn="just"/>
            <a:r>
              <a:rPr lang="es-CL" sz="1800" b="1" smtClean="0"/>
              <a:t>Correcciones y motivación.</a:t>
            </a:r>
            <a:r>
              <a:rPr lang="es-CL" sz="1800" smtClean="0"/>
              <a:t> Se regulan y mejoran los métodos y resultados, estimulando el desempeño deseado y corrigiendo en forma constructiva el desempeño subestándar.</a:t>
            </a:r>
          </a:p>
          <a:p>
            <a:pPr algn="just">
              <a:buFont typeface="Wingdings 3" pitchFamily="18" charset="2"/>
              <a:buNone/>
            </a:pPr>
            <a:endParaRPr lang="es-CL" sz="18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6536"/>
            <a:ext cx="8229600" cy="1143001"/>
          </a:xfrm>
        </p:spPr>
        <p:txBody>
          <a:bodyPr/>
          <a:lstStyle/>
          <a:p>
            <a:pPr fontAlgn="auto">
              <a:spcAft>
                <a:spcPts val="0"/>
              </a:spcAft>
              <a:defRPr/>
            </a:pPr>
            <a:r>
              <a:rPr lang="es-CL" sz="2400" dirty="0" smtClean="0"/>
              <a:t>ACTIVIDADES PARA LA ADMINISTRACION DEL CONTROL</a:t>
            </a:r>
            <a:endParaRPr lang="es-CL" sz="2400" dirty="0"/>
          </a:p>
        </p:txBody>
      </p:sp>
      <p:sp>
        <p:nvSpPr>
          <p:cNvPr id="3" name="2 Marcador de contenido"/>
          <p:cNvSpPr>
            <a:spLocks noGrp="1"/>
          </p:cNvSpPr>
          <p:nvPr>
            <p:ph idx="1"/>
          </p:nvPr>
        </p:nvSpPr>
        <p:spPr/>
        <p:txBody>
          <a:bodyPr>
            <a:normAutofit/>
          </a:bodyPr>
          <a:lstStyle/>
          <a:p>
            <a:pPr algn="just">
              <a:lnSpc>
                <a:spcPct val="90000"/>
              </a:lnSpc>
            </a:pPr>
            <a:r>
              <a:rPr lang="es-CL" smtClean="0"/>
              <a:t>Las medidas consideradas en I-S-M-E-C, son medidas de control que se emplean "antes" que sucedan los accidentes y las pérdidas. Ellas son medidas que responden a la pregunta, "¿Con cuánta calidad estamos haciendo nuestro trabajo para la seguridad, la salud y el Control de Pérdidas?".</a:t>
            </a:r>
          </a:p>
          <a:p>
            <a:pPr algn="just">
              <a:lnSpc>
                <a:spcPct val="90000"/>
              </a:lnSpc>
            </a:pPr>
            <a:endParaRPr lang="es-CL" smtClean="0">
              <a:solidFill>
                <a:srgbClr val="FF0000"/>
              </a:solidFill>
            </a:endParaRPr>
          </a:p>
          <a:p>
            <a:pPr algn="just">
              <a:lnSpc>
                <a:spcPct val="90000"/>
              </a:lnSpc>
              <a:buFont typeface="Wingdings 3" pitchFamily="18" charset="2"/>
              <a:buNone/>
            </a:pPr>
            <a:endParaRPr lang="es-CL" smtClean="0"/>
          </a:p>
          <a:p>
            <a:pPr algn="just">
              <a:lnSpc>
                <a:spcPct val="90000"/>
              </a:lnSpc>
              <a:buFont typeface="Wingdings 3" pitchFamily="18" charset="2"/>
              <a:buNone/>
            </a:pPr>
            <a:endParaRPr lang="es-CL"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62000" y="476250"/>
            <a:ext cx="8096250" cy="865188"/>
          </a:xfrm>
        </p:spPr>
        <p:txBody>
          <a:bodyPr/>
          <a:lstStyle/>
          <a:p>
            <a:pPr fontAlgn="auto">
              <a:spcAft>
                <a:spcPts val="0"/>
              </a:spcAft>
              <a:defRPr/>
            </a:pPr>
            <a:r>
              <a:rPr lang="es-CL" dirty="0" smtClean="0"/>
              <a:t>INTRODUCCION</a:t>
            </a:r>
            <a:endParaRPr lang="es-CL" dirty="0"/>
          </a:p>
        </p:txBody>
      </p:sp>
      <p:sp>
        <p:nvSpPr>
          <p:cNvPr id="4" name="3 Rectángulo"/>
          <p:cNvSpPr/>
          <p:nvPr/>
        </p:nvSpPr>
        <p:spPr>
          <a:xfrm>
            <a:off x="571500" y="1428750"/>
            <a:ext cx="8215313" cy="6002338"/>
          </a:xfrm>
          <a:prstGeom prst="rect">
            <a:avLst/>
          </a:prstGeom>
        </p:spPr>
        <p:txBody>
          <a:bodyPr>
            <a:spAutoFit/>
          </a:bodyPr>
          <a:lstStyle/>
          <a:p>
            <a:pPr algn="just">
              <a:defRPr/>
            </a:pPr>
            <a:r>
              <a:rPr lang="es-CL" sz="2400" dirty="0"/>
              <a:t>El control de pérdidas es una parte vital del trabajo de cada gerente, a todo nivel de la organización. Para ser llevado a cabo en forma efectiva, requiere de un enfoque administrativo profesional. Las tres razones más importantes para que esto sea así son: </a:t>
            </a:r>
            <a:endParaRPr lang="es-CL" sz="2400" dirty="0"/>
          </a:p>
          <a:p>
            <a:pPr algn="just">
              <a:defRPr/>
            </a:pPr>
            <a:endParaRPr lang="es-CL" sz="2400" dirty="0"/>
          </a:p>
          <a:p>
            <a:pPr marL="342900" indent="-342900" algn="just">
              <a:buFontTx/>
              <a:buAutoNum type="arabicParenR"/>
              <a:defRPr/>
            </a:pPr>
            <a:r>
              <a:rPr lang="es-CL" sz="2400" dirty="0"/>
              <a:t>Los </a:t>
            </a:r>
            <a:r>
              <a:rPr lang="es-CL" sz="2400" dirty="0"/>
              <a:t>gerentes son responsables por la seguridad y la salud de los demás, </a:t>
            </a:r>
            <a:endParaRPr lang="es-CL" sz="2400" dirty="0"/>
          </a:p>
          <a:p>
            <a:pPr marL="342900" indent="-342900" algn="just">
              <a:buFontTx/>
              <a:buAutoNum type="arabicParenR"/>
              <a:defRPr/>
            </a:pPr>
            <a:r>
              <a:rPr lang="es-CL" sz="2400" dirty="0"/>
              <a:t>E</a:t>
            </a:r>
            <a:r>
              <a:rPr lang="es-CL" sz="2400" dirty="0"/>
              <a:t>l </a:t>
            </a:r>
            <a:r>
              <a:rPr lang="es-CL" sz="2400" dirty="0"/>
              <a:t>administrar la seguridad proporciona oportunidades importantes para manejar los costos, y </a:t>
            </a:r>
            <a:endParaRPr lang="es-CL" sz="2400" dirty="0"/>
          </a:p>
          <a:p>
            <a:pPr marL="342900" indent="-342900" algn="just">
              <a:buFontTx/>
              <a:buAutoNum type="arabicParenR"/>
              <a:defRPr/>
            </a:pPr>
            <a:r>
              <a:rPr lang="es-CL" sz="2400" dirty="0"/>
              <a:t>La </a:t>
            </a:r>
            <a:r>
              <a:rPr lang="es-CL" sz="2400" dirty="0"/>
              <a:t>administración de la Seguridad/Control de Pérdidas proporciona una estrategia operacional para mejorar la administración en su totalidad.</a:t>
            </a:r>
          </a:p>
          <a:p>
            <a:pPr algn="just">
              <a:defRPr/>
            </a:pPr>
            <a:endParaRPr lang="es-CL" sz="2400" dirty="0">
              <a:latin typeface="+mj-lt"/>
            </a:endParaRPr>
          </a:p>
          <a:p>
            <a:pPr algn="just">
              <a:defRPr/>
            </a:pPr>
            <a:endParaRPr lang="es-CL" sz="2400" dirty="0">
              <a:latin typeface="+mj-lt"/>
            </a:endParaRPr>
          </a:p>
          <a:p>
            <a:pPr algn="just">
              <a:defRPr/>
            </a:pPr>
            <a:endParaRPr lang="es-CL" sz="2400" dirty="0">
              <a:latin typeface="+mj-l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15913" y="466725"/>
            <a:ext cx="8288337" cy="3106738"/>
          </a:xfrm>
        </p:spPr>
        <p:txBody>
          <a:bodyPr/>
          <a:lstStyle/>
          <a:p>
            <a:pPr algn="ctr" fontAlgn="auto">
              <a:spcAft>
                <a:spcPts val="0"/>
              </a:spcAft>
              <a:defRPr/>
            </a:pPr>
            <a:r>
              <a:rPr lang="es-ES_tradnl" b="0"/>
              <a:t>ESTRUCTURACIÓN PROGRAMA DE CONTROL DE PÉRDIDAS</a:t>
            </a:r>
          </a:p>
        </p:txBody>
      </p:sp>
      <p:sp>
        <p:nvSpPr>
          <p:cNvPr id="32770" name="Rectangle 3"/>
          <p:cNvSpPr>
            <a:spLocks noGrp="1" noChangeArrowheads="1"/>
          </p:cNvSpPr>
          <p:nvPr>
            <p:ph type="subTitle" idx="1"/>
          </p:nvPr>
        </p:nvSpPr>
        <p:spPr>
          <a:xfrm>
            <a:off x="849313" y="5084763"/>
            <a:ext cx="6248400" cy="327025"/>
          </a:xfrm>
        </p:spPr>
        <p:txBody>
          <a:bodyPr/>
          <a:lstStyle/>
          <a:p>
            <a:pPr marR="0">
              <a:lnSpc>
                <a:spcPct val="80000"/>
              </a:lnSpc>
            </a:pPr>
            <a:endParaRPr lang="es-CL" sz="18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p:txBody>
          <a:bodyPr>
            <a:normAutofit lnSpcReduction="10000"/>
          </a:bodyPr>
          <a:lstStyle/>
          <a:p>
            <a:pPr marL="365760" indent="-256032" fontAlgn="auto">
              <a:spcAft>
                <a:spcPts val="0"/>
              </a:spcAft>
              <a:buFont typeface="Wingdings 3"/>
              <a:buChar char=""/>
              <a:defRPr/>
            </a:pPr>
            <a:r>
              <a:rPr lang="es-ES_tradnl" sz="2600"/>
              <a:t>Al desarrollarse e implantarse un programa de control de perdidas, la primera interrogante que surge es: </a:t>
            </a:r>
          </a:p>
          <a:p>
            <a:pPr marL="365760" indent="-256032" fontAlgn="auto">
              <a:spcAft>
                <a:spcPts val="0"/>
              </a:spcAft>
              <a:buFont typeface="Wingdings 3"/>
              <a:buChar char=""/>
              <a:defRPr/>
            </a:pPr>
            <a:r>
              <a:rPr lang="es-ES_tradnl" sz="2600"/>
              <a:t>¿qué elementos de control de perdidas deben incluirse en el programa? </a:t>
            </a:r>
          </a:p>
          <a:p>
            <a:pPr marL="365760" indent="-256032" fontAlgn="auto">
              <a:spcAft>
                <a:spcPts val="0"/>
              </a:spcAft>
              <a:buFont typeface="Wingdings 3"/>
              <a:buChar char=""/>
              <a:defRPr/>
            </a:pPr>
            <a:r>
              <a:rPr lang="es-ES_tradnl" sz="2600"/>
              <a:t>Hay, naturalmente, muchas formas de desarrollar un programa de control de pérdidas.</a:t>
            </a:r>
          </a:p>
          <a:p>
            <a:pPr marL="365760" indent="-256032" fontAlgn="auto">
              <a:spcAft>
                <a:spcPts val="0"/>
              </a:spcAft>
              <a:buFont typeface="Wingdings 3"/>
              <a:buChar char=""/>
              <a:defRPr/>
            </a:pPr>
            <a:r>
              <a:rPr lang="es-ES_tradnl" sz="2600"/>
              <a:t>Pueden usarse, por lo menos, 25 elementos diferentes, debiéndose tomar una decisión para determinar cuáles se habrán de utilizar.</a:t>
            </a:r>
          </a:p>
        </p:txBody>
      </p:sp>
      <p:sp>
        <p:nvSpPr>
          <p:cNvPr id="3074" name="Rectangle 2"/>
          <p:cNvSpPr>
            <a:spLocks noGrp="1" noChangeArrowheads="1"/>
          </p:cNvSpPr>
          <p:nvPr>
            <p:ph type="title"/>
          </p:nvPr>
        </p:nvSpPr>
        <p:spPr>
          <a:xfrm>
            <a:off x="539750" y="225425"/>
            <a:ext cx="7297738" cy="1195388"/>
          </a:xfrm>
        </p:spPr>
        <p:txBody>
          <a:bodyPr/>
          <a:lstStyle/>
          <a:p>
            <a:pPr algn="ctr" fontAlgn="auto">
              <a:spcAft>
                <a:spcPts val="0"/>
              </a:spcAft>
              <a:defRPr/>
            </a:pPr>
            <a:r>
              <a:rPr lang="es-ES_tradnl" sz="2600" b="0" u="sng"/>
              <a:t>ESTRUCTURACIÓN DE UN PROGRAMA DE CONTROL DE PÉRDIDAS</a:t>
            </a:r>
            <a:endParaRPr lang="es-ES_tradnl" sz="35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323850" y="1600200"/>
            <a:ext cx="8820150" cy="4924425"/>
          </a:xfrm>
        </p:spPr>
        <p:txBody>
          <a:bodyPr>
            <a:normAutofit lnSpcReduction="10000"/>
          </a:bodyPr>
          <a:lstStyle/>
          <a:p>
            <a:pPr marL="365760" indent="-256032" fontAlgn="auto">
              <a:spcAft>
                <a:spcPts val="0"/>
              </a:spcAft>
              <a:buFont typeface="Wingdings 3"/>
              <a:buChar char=""/>
              <a:defRPr/>
            </a:pPr>
            <a:r>
              <a:rPr lang="es-ES_tradnl" sz="2600"/>
              <a:t>Se ha comprobado que el desarrollo de un programa de control de pérdidas puede variar ampliamente.</a:t>
            </a:r>
          </a:p>
          <a:p>
            <a:pPr marL="365760" indent="-256032" fontAlgn="auto">
              <a:spcAft>
                <a:spcPts val="0"/>
              </a:spcAft>
              <a:buFont typeface="Wingdings 3"/>
              <a:buChar char=""/>
              <a:defRPr/>
            </a:pPr>
            <a:r>
              <a:rPr lang="es-ES_tradnl" sz="2600"/>
              <a:t>A pesar de que los programas, frecuentemente, tienen elementos comunes, como la investigación de accidentes, al compararse un programa con otro, se encontrarán diferencias.</a:t>
            </a:r>
          </a:p>
          <a:p>
            <a:pPr marL="365760" indent="-256032" fontAlgn="auto">
              <a:spcAft>
                <a:spcPts val="0"/>
              </a:spcAft>
              <a:buFont typeface="Wingdings 3"/>
              <a:buChar char=""/>
              <a:defRPr/>
            </a:pPr>
            <a:r>
              <a:rPr lang="es-ES_tradnl" sz="2600"/>
              <a:t>Los procedimientos que una empresa cree que son importantes no son absolutamente tenidos en cuenta por otras, aún cuando ambas empresas puedan tener necesidades parecidas o idénticas para controlar pérdidas.</a:t>
            </a:r>
          </a:p>
        </p:txBody>
      </p:sp>
      <p:sp>
        <p:nvSpPr>
          <p:cNvPr id="4098" name="Rectangle 2"/>
          <p:cNvSpPr>
            <a:spLocks noGrp="1" noChangeArrowheads="1"/>
          </p:cNvSpPr>
          <p:nvPr>
            <p:ph type="title"/>
          </p:nvPr>
        </p:nvSpPr>
        <p:spPr/>
        <p:txBody>
          <a:bodyPr/>
          <a:lstStyle/>
          <a:p>
            <a:pPr algn="ctr" fontAlgn="auto">
              <a:spcAft>
                <a:spcPts val="0"/>
              </a:spcAft>
              <a:defRPr/>
            </a:pPr>
            <a:r>
              <a:rPr lang="es-ES_tradnl" sz="3000" b="0" u="sng"/>
              <a:t>ESTRUCTURACIÓN DE UN PROGRAMA DE CONTROL DE PÉRDIDAS</a:t>
            </a:r>
            <a:endParaRPr lang="es-ES_tradn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3"/>
          <p:cNvSpPr>
            <a:spLocks noGrp="1" noChangeArrowheads="1"/>
          </p:cNvSpPr>
          <p:nvPr>
            <p:ph idx="1"/>
          </p:nvPr>
        </p:nvSpPr>
        <p:spPr>
          <a:xfrm>
            <a:off x="179388" y="1700213"/>
            <a:ext cx="8785225" cy="4897437"/>
          </a:xfrm>
        </p:spPr>
        <p:txBody>
          <a:bodyPr/>
          <a:lstStyle/>
          <a:p>
            <a:r>
              <a:rPr lang="es-ES_tradnl" sz="2800" smtClean="0"/>
              <a:t>Los programas de control de pérdidas no tienen que ser necesariamente iguales. </a:t>
            </a:r>
          </a:p>
          <a:p>
            <a:r>
              <a:rPr lang="es-ES_tradnl" sz="2800" smtClean="0"/>
              <a:t>Por el contrario, cada empresa debe adaptar su programa, de acuerdo a las necesidades específicas de la empresa.</a:t>
            </a:r>
          </a:p>
          <a:p>
            <a:r>
              <a:rPr lang="es-ES_tradnl" sz="2800" smtClean="0"/>
              <a:t>El control de pérdidas no consiste simplemente en varios elementos que están relacionados en forma incoherente, hay funciones básicas y definidas que deben cumplirse en forma sucesiva para lograr un éxito máximo. </a:t>
            </a:r>
          </a:p>
          <a:p>
            <a:endParaRPr lang="es-ES_tradnl" sz="2800" smtClean="0"/>
          </a:p>
        </p:txBody>
      </p:sp>
      <p:sp>
        <p:nvSpPr>
          <p:cNvPr id="5122" name="Rectangle 2"/>
          <p:cNvSpPr>
            <a:spLocks noGrp="1" noChangeArrowheads="1"/>
          </p:cNvSpPr>
          <p:nvPr>
            <p:ph type="title"/>
          </p:nvPr>
        </p:nvSpPr>
        <p:spPr>
          <a:xfrm>
            <a:off x="468313" y="188913"/>
            <a:ext cx="7543800" cy="1511300"/>
          </a:xfrm>
        </p:spPr>
        <p:txBody>
          <a:bodyPr>
            <a:normAutofit fontScale="90000"/>
          </a:bodyPr>
          <a:lstStyle/>
          <a:p>
            <a:pPr algn="ctr" fontAlgn="auto">
              <a:spcAft>
                <a:spcPts val="0"/>
              </a:spcAft>
              <a:defRPr/>
            </a:pPr>
            <a:r>
              <a:rPr lang="es-ES_tradnl" sz="3200" b="0" u="sng"/>
              <a:t>ESTRUCTURACIÓN DE UN PROGRAMA DE CONTROL DE PÉRDIDAS</a:t>
            </a:r>
            <a:endParaRPr lang="es-ES_tradnl" sz="32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3"/>
          <p:cNvSpPr>
            <a:spLocks noGrp="1" noChangeArrowheads="1"/>
          </p:cNvSpPr>
          <p:nvPr>
            <p:ph idx="1"/>
          </p:nvPr>
        </p:nvSpPr>
        <p:spPr>
          <a:xfrm>
            <a:off x="468313" y="1844675"/>
            <a:ext cx="8229600" cy="4411663"/>
          </a:xfrm>
        </p:spPr>
        <p:txBody>
          <a:bodyPr/>
          <a:lstStyle/>
          <a:p>
            <a:r>
              <a:rPr lang="es-ES_tradnl" sz="2800" smtClean="0"/>
              <a:t>También hay requisitos a los cuales es necesario ajustarse cuando se desarrollan estas funciones. </a:t>
            </a:r>
          </a:p>
          <a:p>
            <a:r>
              <a:rPr lang="es-ES_tradnl" sz="2800" smtClean="0"/>
              <a:t>Si se sabe cuales son estas funciones y requisitos se tendrán automáticamente los medios necesarios para desarrollar un programa de control de pérdidas que se ajuste a las necesidades específicas de cualquier organización.</a:t>
            </a:r>
          </a:p>
          <a:p>
            <a:endParaRPr lang="es-ES_tradnl" smtClean="0"/>
          </a:p>
        </p:txBody>
      </p:sp>
      <p:sp>
        <p:nvSpPr>
          <p:cNvPr id="69634" name="Rectangle 2"/>
          <p:cNvSpPr>
            <a:spLocks noGrp="1" noChangeArrowheads="1"/>
          </p:cNvSpPr>
          <p:nvPr>
            <p:ph type="title"/>
          </p:nvPr>
        </p:nvSpPr>
        <p:spPr>
          <a:xfrm>
            <a:off x="468313" y="188913"/>
            <a:ext cx="7543800" cy="1511300"/>
          </a:xfrm>
        </p:spPr>
        <p:txBody>
          <a:bodyPr>
            <a:normAutofit fontScale="90000"/>
          </a:bodyPr>
          <a:lstStyle/>
          <a:p>
            <a:pPr algn="ctr" fontAlgn="auto">
              <a:spcAft>
                <a:spcPts val="0"/>
              </a:spcAft>
              <a:defRPr/>
            </a:pPr>
            <a:r>
              <a:rPr lang="es-ES_tradnl" sz="3200" b="0" u="sng"/>
              <a:t>ESTRUCTURACIÓN DE UN PROGRAMA DE CONTROL DE PÉRDIDAS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3"/>
          <p:cNvSpPr>
            <a:spLocks noGrp="1" noChangeArrowheads="1"/>
          </p:cNvSpPr>
          <p:nvPr>
            <p:ph idx="1"/>
          </p:nvPr>
        </p:nvSpPr>
        <p:spPr>
          <a:xfrm>
            <a:off x="395288" y="1484313"/>
            <a:ext cx="8424862" cy="5184775"/>
          </a:xfrm>
        </p:spPr>
        <p:txBody>
          <a:bodyPr/>
          <a:lstStyle/>
          <a:p>
            <a:r>
              <a:rPr lang="es-ES_tradnl" sz="2600" smtClean="0"/>
              <a:t>A pesar de que pueden seguirse muchos procedimientos, sólo hay tres funciones básicas en el control de pérdidas:</a:t>
            </a:r>
          </a:p>
          <a:p>
            <a:r>
              <a:rPr lang="es-ES_tradnl" sz="2600" smtClean="0">
                <a:solidFill>
                  <a:srgbClr val="FF0000"/>
                </a:solidFill>
              </a:rPr>
              <a:t>Identificación de las causas de accidentes;</a:t>
            </a:r>
          </a:p>
          <a:p>
            <a:r>
              <a:rPr lang="es-ES_tradnl" sz="2600" smtClean="0">
                <a:solidFill>
                  <a:srgbClr val="FF0000"/>
                </a:solidFill>
              </a:rPr>
              <a:t>Control de las causas de accidentes; y</a:t>
            </a:r>
          </a:p>
          <a:p>
            <a:r>
              <a:rPr lang="es-ES_tradnl" sz="2600" smtClean="0">
                <a:solidFill>
                  <a:srgbClr val="FF0000"/>
                </a:solidFill>
              </a:rPr>
              <a:t>Reducción a un mínimo de las pérdidas producidas por los accidentes.</a:t>
            </a:r>
          </a:p>
          <a:p>
            <a:pPr>
              <a:buFont typeface="Wingdings" pitchFamily="2" charset="2"/>
              <a:buNone/>
            </a:pPr>
            <a:r>
              <a:rPr lang="es-ES_tradnl" sz="2600" smtClean="0"/>
              <a:t>   Todos los procedimientos que se vinculan con la prevención de accidentes, como inspección, investigación de accidentes, normas , entrenamiento, etc., se encuentran encuadrados dentro de estas tres funciones básicas.</a:t>
            </a:r>
          </a:p>
        </p:txBody>
      </p:sp>
      <p:sp>
        <p:nvSpPr>
          <p:cNvPr id="6146" name="Rectangle 2"/>
          <p:cNvSpPr>
            <a:spLocks noGrp="1" noChangeArrowheads="1"/>
          </p:cNvSpPr>
          <p:nvPr>
            <p:ph type="title"/>
          </p:nvPr>
        </p:nvSpPr>
        <p:spPr/>
        <p:txBody>
          <a:bodyPr>
            <a:normAutofit fontScale="90000"/>
          </a:bodyPr>
          <a:lstStyle/>
          <a:p>
            <a:pPr algn="ctr" fontAlgn="auto">
              <a:spcAft>
                <a:spcPts val="0"/>
              </a:spcAft>
              <a:defRPr/>
            </a:pPr>
            <a:r>
              <a:rPr lang="es-ES_tradnl" b="0"/>
              <a:t>Funciones básicas del control de pérdidas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noChangeArrowheads="1"/>
          </p:cNvSpPr>
          <p:nvPr>
            <p:ph idx="1"/>
          </p:nvPr>
        </p:nvSpPr>
        <p:spPr>
          <a:xfrm>
            <a:off x="179388" y="2349500"/>
            <a:ext cx="8713787" cy="3959225"/>
          </a:xfrm>
        </p:spPr>
        <p:txBody>
          <a:bodyPr/>
          <a:lstStyle/>
          <a:p>
            <a:r>
              <a:rPr lang="es-ES_tradnl" sz="2600" smtClean="0"/>
              <a:t>Para que la identificación pueda realizarse correctamente, hay varios requisitos que deben cumplirse:</a:t>
            </a:r>
          </a:p>
          <a:p>
            <a:endParaRPr lang="es-ES_tradnl" sz="2600" u="sng" smtClean="0"/>
          </a:p>
          <a:p>
            <a:r>
              <a:rPr lang="es-ES_tradnl" sz="2600" u="sng" smtClean="0"/>
              <a:t>Equilibrio entre el ambiente y el comportamiento:</a:t>
            </a:r>
            <a:r>
              <a:rPr lang="es-ES_tradnl" sz="2600" smtClean="0"/>
              <a:t> </a:t>
            </a:r>
          </a:p>
          <a:p>
            <a:pPr>
              <a:buFont typeface="Wingdings" pitchFamily="2" charset="2"/>
              <a:buChar char="Ø"/>
            </a:pPr>
            <a:r>
              <a:rPr lang="es-ES_tradnl" sz="2600" smtClean="0"/>
              <a:t>Debe seguirse un procedimiento para identificar tanto las causas ambientales como del comportamiento.</a:t>
            </a:r>
            <a:endParaRPr lang="es-ES_tradnl" sz="2600" u="sng" smtClean="0"/>
          </a:p>
        </p:txBody>
      </p:sp>
      <p:sp>
        <p:nvSpPr>
          <p:cNvPr id="7170" name="Rectangle 2"/>
          <p:cNvSpPr>
            <a:spLocks noGrp="1" noChangeArrowheads="1"/>
          </p:cNvSpPr>
          <p:nvPr>
            <p:ph type="title"/>
          </p:nvPr>
        </p:nvSpPr>
        <p:spPr>
          <a:xfrm>
            <a:off x="468313" y="620713"/>
            <a:ext cx="8229600" cy="1143000"/>
          </a:xfrm>
        </p:spPr>
        <p:txBody>
          <a:bodyPr/>
          <a:lstStyle/>
          <a:p>
            <a:pPr fontAlgn="auto">
              <a:spcAft>
                <a:spcPts val="0"/>
              </a:spcAft>
              <a:defRPr/>
            </a:pPr>
            <a:r>
              <a:rPr lang="es-ES_tradnl" sz="3100">
                <a:solidFill>
                  <a:schemeClr val="tx1"/>
                </a:solidFill>
              </a:rPr>
              <a:t>Identificación de las causas de accidentes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3"/>
          <p:cNvSpPr>
            <a:spLocks noGrp="1" noChangeArrowheads="1"/>
          </p:cNvSpPr>
          <p:nvPr>
            <p:ph idx="1"/>
          </p:nvPr>
        </p:nvSpPr>
        <p:spPr>
          <a:xfrm>
            <a:off x="250825" y="1600200"/>
            <a:ext cx="8569325" cy="4852988"/>
          </a:xfrm>
        </p:spPr>
        <p:txBody>
          <a:bodyPr/>
          <a:lstStyle/>
          <a:p>
            <a:r>
              <a:rPr lang="es-ES_tradnl" sz="2600" u="sng" smtClean="0"/>
              <a:t>Identificación de la Pre – pérdida y la Post – pérdida:</a:t>
            </a:r>
          </a:p>
          <a:p>
            <a:pPr>
              <a:buFont typeface="Wingdings" pitchFamily="2" charset="2"/>
              <a:buChar char="Ø"/>
            </a:pPr>
            <a:r>
              <a:rPr lang="es-ES_tradnl" sz="2600" smtClean="0"/>
              <a:t>Deben seguirse procedimientos que tengan por objeto identificar las causas de accidentes antes que los produzcan al igual que las causas de los accidentes ocurridos.</a:t>
            </a:r>
            <a:endParaRPr lang="es-ES_tradnl" sz="2600" u="sng" smtClean="0"/>
          </a:p>
          <a:p>
            <a:r>
              <a:rPr lang="es-ES_tradnl" sz="2600" u="sng" smtClean="0"/>
              <a:t>Equilibrio lesión – daños:</a:t>
            </a:r>
            <a:r>
              <a:rPr lang="es-ES_tradnl" sz="2600" smtClean="0"/>
              <a:t> </a:t>
            </a:r>
          </a:p>
          <a:p>
            <a:pPr>
              <a:buFont typeface="Wingdings" pitchFamily="2" charset="2"/>
              <a:buChar char="Ø"/>
            </a:pPr>
            <a:r>
              <a:rPr lang="es-ES_tradnl" sz="2600" smtClean="0"/>
              <a:t>Deben emplearse procedimientos que identifiquen las causas de los accidentes que dan por resultado lesiones, enfermedades ocupacionales o daños a la propiedad.</a:t>
            </a:r>
          </a:p>
        </p:txBody>
      </p:sp>
      <p:sp>
        <p:nvSpPr>
          <p:cNvPr id="8194" name="Rectangle 2"/>
          <p:cNvSpPr>
            <a:spLocks noGrp="1" noChangeArrowheads="1"/>
          </p:cNvSpPr>
          <p:nvPr>
            <p:ph type="title"/>
          </p:nvPr>
        </p:nvSpPr>
        <p:spPr>
          <a:xfrm>
            <a:off x="468313" y="476250"/>
            <a:ext cx="8229600" cy="1143000"/>
          </a:xfrm>
        </p:spPr>
        <p:txBody>
          <a:bodyPr>
            <a:normAutofit fontScale="90000"/>
          </a:bodyPr>
          <a:lstStyle/>
          <a:p>
            <a:pPr algn="ctr" fontAlgn="auto">
              <a:spcAft>
                <a:spcPts val="0"/>
              </a:spcAft>
              <a:defRPr/>
            </a:pPr>
            <a:r>
              <a:rPr lang="es-ES_tradnl" sz="3500">
                <a:solidFill>
                  <a:schemeClr val="tx1"/>
                </a:solidFill>
              </a:rPr>
              <a:t>Identificación de las causas de accidentes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3"/>
          <p:cNvSpPr>
            <a:spLocks noGrp="1" noChangeArrowheads="1"/>
          </p:cNvSpPr>
          <p:nvPr>
            <p:ph idx="1"/>
          </p:nvPr>
        </p:nvSpPr>
        <p:spPr>
          <a:xfrm>
            <a:off x="457200" y="1600200"/>
            <a:ext cx="8362950" cy="4781550"/>
          </a:xfrm>
        </p:spPr>
        <p:txBody>
          <a:bodyPr/>
          <a:lstStyle/>
          <a:p>
            <a:r>
              <a:rPr lang="es-ES_tradnl" sz="2600" u="sng" smtClean="0"/>
              <a:t>Análisis de la gravedad – frecuencia:</a:t>
            </a:r>
            <a:r>
              <a:rPr lang="es-ES_tradnl" sz="2600" smtClean="0"/>
              <a:t> </a:t>
            </a:r>
          </a:p>
          <a:p>
            <a:pPr>
              <a:buFont typeface="Wingdings" pitchFamily="2" charset="2"/>
              <a:buNone/>
            </a:pPr>
            <a:r>
              <a:rPr lang="es-ES_tradnl" sz="2600" smtClean="0"/>
              <a:t>    Los procedimientos de identificación deben incluir un análisis de las causas de cada accidente para determinar la probabilidad potencial de la frecuencia y gravedad.</a:t>
            </a:r>
          </a:p>
          <a:p>
            <a:pPr>
              <a:buFont typeface="Wingdings" pitchFamily="2" charset="2"/>
              <a:buNone/>
            </a:pPr>
            <a:endParaRPr lang="es-ES_tradnl" sz="2600" u="sng" smtClean="0"/>
          </a:p>
          <a:p>
            <a:r>
              <a:rPr lang="es-ES_tradnl" sz="2600" u="sng" smtClean="0"/>
              <a:t>Identificación de las causas básicas:</a:t>
            </a:r>
            <a:r>
              <a:rPr lang="es-ES_tradnl" sz="2600" smtClean="0"/>
              <a:t> </a:t>
            </a:r>
          </a:p>
          <a:p>
            <a:pPr>
              <a:buFont typeface="Wingdings" pitchFamily="2" charset="2"/>
              <a:buNone/>
            </a:pPr>
            <a:r>
              <a:rPr lang="es-ES_tradnl" sz="2600" smtClean="0"/>
              <a:t>    Los procedimientos de identificación deben identificar las causas básicas de los accidentes.</a:t>
            </a:r>
          </a:p>
          <a:p>
            <a:endParaRPr lang="es-ES_tradnl" sz="2600" smtClean="0"/>
          </a:p>
          <a:p>
            <a:endParaRPr lang="es-ES_tradnl" sz="2600" smtClean="0"/>
          </a:p>
        </p:txBody>
      </p:sp>
      <p:sp>
        <p:nvSpPr>
          <p:cNvPr id="9218" name="Rectangle 2"/>
          <p:cNvSpPr>
            <a:spLocks noGrp="1" noChangeArrowheads="1"/>
          </p:cNvSpPr>
          <p:nvPr>
            <p:ph type="title"/>
          </p:nvPr>
        </p:nvSpPr>
        <p:spPr>
          <a:xfrm>
            <a:off x="395288" y="333375"/>
            <a:ext cx="7543800" cy="1295400"/>
          </a:xfrm>
        </p:spPr>
        <p:txBody>
          <a:bodyPr/>
          <a:lstStyle/>
          <a:p>
            <a:pPr algn="ctr" fontAlgn="auto">
              <a:spcAft>
                <a:spcPts val="0"/>
              </a:spcAft>
              <a:defRPr/>
            </a:pPr>
            <a:r>
              <a:rPr lang="es-ES_tradnl" sz="3500">
                <a:solidFill>
                  <a:schemeClr val="tx1"/>
                </a:solidFill>
              </a:rPr>
              <a:t>Identificación de las causas de accidentes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3"/>
          <p:cNvSpPr>
            <a:spLocks noGrp="1" noChangeArrowheads="1"/>
          </p:cNvSpPr>
          <p:nvPr>
            <p:ph idx="1"/>
          </p:nvPr>
        </p:nvSpPr>
        <p:spPr>
          <a:xfrm>
            <a:off x="457200" y="1600200"/>
            <a:ext cx="8229600" cy="4924425"/>
          </a:xfrm>
        </p:spPr>
        <p:txBody>
          <a:bodyPr/>
          <a:lstStyle/>
          <a:p>
            <a:pPr marL="533400" indent="-533400">
              <a:lnSpc>
                <a:spcPct val="90000"/>
              </a:lnSpc>
            </a:pPr>
            <a:r>
              <a:rPr lang="es-ES_tradnl" smtClean="0"/>
              <a:t>Hay, por lo menos 7 procedimientos que pueden emplearse para determinar las causas de los accidentes:</a:t>
            </a:r>
          </a:p>
          <a:p>
            <a:pPr marL="533400" indent="-533400">
              <a:lnSpc>
                <a:spcPct val="90000"/>
              </a:lnSpc>
              <a:buFontTx/>
              <a:buAutoNum type="arabicPeriod"/>
            </a:pPr>
            <a:r>
              <a:rPr lang="es-ES_tradnl" smtClean="0"/>
              <a:t>Inspecciones</a:t>
            </a:r>
          </a:p>
          <a:p>
            <a:pPr marL="533400" indent="-533400">
              <a:lnSpc>
                <a:spcPct val="90000"/>
              </a:lnSpc>
              <a:buFontTx/>
              <a:buAutoNum type="arabicPeriod"/>
            </a:pPr>
            <a:r>
              <a:rPr lang="es-ES_tradnl" smtClean="0"/>
              <a:t>Estudios sobre salud ambiental</a:t>
            </a:r>
          </a:p>
          <a:p>
            <a:pPr marL="533400" indent="-533400">
              <a:lnSpc>
                <a:spcPct val="90000"/>
              </a:lnSpc>
              <a:buFontTx/>
              <a:buAutoNum type="arabicPeriod"/>
            </a:pPr>
            <a:r>
              <a:rPr lang="es-ES_tradnl" smtClean="0"/>
              <a:t>Observaciones de trabajo</a:t>
            </a:r>
          </a:p>
          <a:p>
            <a:pPr marL="533400" indent="-533400">
              <a:lnSpc>
                <a:spcPct val="90000"/>
              </a:lnSpc>
              <a:buFontTx/>
              <a:buAutoNum type="arabicPeriod"/>
            </a:pPr>
            <a:r>
              <a:rPr lang="es-ES_tradnl" smtClean="0"/>
              <a:t>Análisis ramificados de fallos</a:t>
            </a:r>
          </a:p>
          <a:p>
            <a:pPr marL="533400" indent="-533400">
              <a:lnSpc>
                <a:spcPct val="90000"/>
              </a:lnSpc>
              <a:buFontTx/>
              <a:buAutoNum type="arabicPeriod"/>
            </a:pPr>
            <a:r>
              <a:rPr lang="es-ES_tradnl" smtClean="0"/>
              <a:t>Análisis del trabajo</a:t>
            </a:r>
          </a:p>
          <a:p>
            <a:pPr marL="533400" indent="-533400">
              <a:lnSpc>
                <a:spcPct val="90000"/>
              </a:lnSpc>
              <a:buFontTx/>
              <a:buAutoNum type="arabicPeriod"/>
            </a:pPr>
            <a:r>
              <a:rPr lang="es-ES_tradnl" smtClean="0"/>
              <a:t>Recordación de incidentes</a:t>
            </a:r>
          </a:p>
          <a:p>
            <a:pPr marL="533400" indent="-533400">
              <a:lnSpc>
                <a:spcPct val="90000"/>
              </a:lnSpc>
              <a:buFontTx/>
              <a:buAutoNum type="arabicPeriod"/>
            </a:pPr>
            <a:r>
              <a:rPr lang="es-ES_tradnl" smtClean="0"/>
              <a:t>Investigación de accidentes</a:t>
            </a:r>
          </a:p>
        </p:txBody>
      </p:sp>
      <p:sp>
        <p:nvSpPr>
          <p:cNvPr id="10242" name="Rectangle 2"/>
          <p:cNvSpPr>
            <a:spLocks noGrp="1" noChangeArrowheads="1"/>
          </p:cNvSpPr>
          <p:nvPr>
            <p:ph type="title"/>
          </p:nvPr>
        </p:nvSpPr>
        <p:spPr/>
        <p:txBody>
          <a:bodyPr>
            <a:normAutofit fontScale="90000"/>
          </a:bodyPr>
          <a:lstStyle/>
          <a:p>
            <a:pPr fontAlgn="auto">
              <a:spcAft>
                <a:spcPts val="0"/>
              </a:spcAft>
              <a:defRPr/>
            </a:pPr>
            <a:r>
              <a:rPr lang="es-ES_tradnl" b="0"/>
              <a:t>Procedimientos de identificación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lstStyle/>
          <a:p>
            <a:pPr fontAlgn="auto">
              <a:spcAft>
                <a:spcPts val="0"/>
              </a:spcAft>
              <a:defRPr/>
            </a:pPr>
            <a:r>
              <a:rPr lang="es-CL" sz="2400" dirty="0" smtClean="0"/>
              <a:t>Los gerentes son responsables por la seguridad y la salud de los demás.</a:t>
            </a:r>
            <a:endParaRPr lang="es-CL" sz="2400" dirty="0"/>
          </a:p>
        </p:txBody>
      </p:sp>
      <p:sp>
        <p:nvSpPr>
          <p:cNvPr id="4" name="3 Rectángulo"/>
          <p:cNvSpPr/>
          <p:nvPr/>
        </p:nvSpPr>
        <p:spPr>
          <a:xfrm>
            <a:off x="571500" y="1428750"/>
            <a:ext cx="8215313" cy="4894263"/>
          </a:xfrm>
          <a:prstGeom prst="rect">
            <a:avLst/>
          </a:prstGeom>
        </p:spPr>
        <p:txBody>
          <a:bodyPr>
            <a:spAutoFit/>
          </a:bodyPr>
          <a:lstStyle/>
          <a:p>
            <a:pPr algn="just">
              <a:defRPr/>
            </a:pPr>
            <a:r>
              <a:rPr lang="es-CL" sz="2400" dirty="0"/>
              <a:t>Los ejecutivos </a:t>
            </a:r>
            <a:r>
              <a:rPr lang="es-CL" sz="2400" dirty="0"/>
              <a:t>tienen la tendencia humana a racionalizar las causas que se refieren a los accidentes; ... tienden a enfatizar los "descuidos" o actos "inseguros" de los trabajadores; y a evitar sentirse culpables ellos mismos. </a:t>
            </a:r>
            <a:r>
              <a:rPr lang="es-CL" sz="2400" dirty="0"/>
              <a:t>Pero tan </a:t>
            </a:r>
            <a:r>
              <a:rPr lang="es-CL" sz="2400" dirty="0"/>
              <a:t>sólo el 15% de los problemas de una </a:t>
            </a:r>
            <a:r>
              <a:rPr lang="es-CL" sz="2400" dirty="0"/>
              <a:t>organización </a:t>
            </a:r>
            <a:r>
              <a:rPr lang="es-CL" sz="2400" dirty="0"/>
              <a:t>pueden ser controlados por los trabajadores mientras que el 85% restante puede ser controlado exclusivamente por la administración. </a:t>
            </a:r>
            <a:endParaRPr lang="es-CL" sz="2400" dirty="0"/>
          </a:p>
          <a:p>
            <a:pPr algn="just">
              <a:defRPr/>
            </a:pPr>
            <a:endParaRPr lang="es-CL" sz="2400" dirty="0"/>
          </a:p>
          <a:p>
            <a:pPr algn="just">
              <a:defRPr/>
            </a:pPr>
            <a:r>
              <a:rPr lang="es-CL" sz="2400" dirty="0"/>
              <a:t>En </a:t>
            </a:r>
            <a:r>
              <a:rPr lang="es-CL" sz="2400" dirty="0"/>
              <a:t>otras palabras, la mayoría de los problemas de seguridad, son problemas de la administración.</a:t>
            </a:r>
          </a:p>
          <a:p>
            <a:pPr algn="just">
              <a:defRPr/>
            </a:pPr>
            <a:endParaRPr lang="es-CL" sz="2400" dirty="0">
              <a:latin typeface="+mj-lt"/>
            </a:endParaRPr>
          </a:p>
          <a:p>
            <a:pPr algn="just">
              <a:defRPr/>
            </a:pPr>
            <a:endParaRPr lang="es-CL" sz="2400"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idx="1"/>
          </p:nvPr>
        </p:nvSpPr>
        <p:spPr/>
        <p:txBody>
          <a:bodyPr/>
          <a:lstStyle/>
          <a:p>
            <a:pPr marL="609600" indent="-609600"/>
            <a:r>
              <a:rPr lang="es-ES_tradnl" smtClean="0"/>
              <a:t>La segunda función del control de pérdidas es: el control de las causas de los accidentes. </a:t>
            </a:r>
          </a:p>
          <a:p>
            <a:pPr marL="609600" indent="-609600"/>
            <a:r>
              <a:rPr lang="es-ES_tradnl" smtClean="0"/>
              <a:t>Se puede definir la función del control como el empleo de medidas que tienen por finalidad reducir la frecuencia de los accidentes o reducir la gravedad potencial de los accidentes cuando éstos lleguen a ocurrir.</a:t>
            </a:r>
          </a:p>
        </p:txBody>
      </p:sp>
      <p:sp>
        <p:nvSpPr>
          <p:cNvPr id="11266" name="Rectangle 2"/>
          <p:cNvSpPr>
            <a:spLocks noGrp="1" noChangeArrowheads="1"/>
          </p:cNvSpPr>
          <p:nvPr>
            <p:ph type="title"/>
          </p:nvPr>
        </p:nvSpPr>
        <p:spPr>
          <a:xfrm>
            <a:off x="468313" y="476250"/>
            <a:ext cx="7543800" cy="1295400"/>
          </a:xfrm>
        </p:spPr>
        <p:txBody>
          <a:bodyPr/>
          <a:lstStyle/>
          <a:p>
            <a:pPr algn="ctr" fontAlgn="auto">
              <a:spcAft>
                <a:spcPts val="0"/>
              </a:spcAft>
              <a:defRPr/>
            </a:pPr>
            <a:r>
              <a:rPr lang="es-ES_tradnl" b="0"/>
              <a:t>CONTROL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idx="1"/>
          </p:nvPr>
        </p:nvSpPr>
        <p:spPr>
          <a:xfrm>
            <a:off x="468313" y="1557338"/>
            <a:ext cx="8229600" cy="4995862"/>
          </a:xfrm>
        </p:spPr>
        <p:txBody>
          <a:bodyPr/>
          <a:lstStyle/>
          <a:p>
            <a:pPr>
              <a:lnSpc>
                <a:spcPct val="90000"/>
              </a:lnSpc>
            </a:pPr>
            <a:r>
              <a:rPr lang="es-ES_tradnl" sz="2200" smtClean="0"/>
              <a:t>Al igual que el procedimiento de la identificación de las causas de los accidentes, la función de control también tiene requerimientos a los cuales es necesario ajustarse.</a:t>
            </a:r>
            <a:endParaRPr lang="es-ES_tradnl" sz="2200" u="sng" smtClean="0"/>
          </a:p>
          <a:p>
            <a:pPr>
              <a:lnSpc>
                <a:spcPct val="90000"/>
              </a:lnSpc>
            </a:pPr>
            <a:r>
              <a:rPr lang="es-ES_tradnl" sz="2200" u="sng" smtClean="0"/>
              <a:t>Control dual: </a:t>
            </a:r>
          </a:p>
          <a:p>
            <a:pPr>
              <a:lnSpc>
                <a:spcPct val="90000"/>
              </a:lnSpc>
              <a:buFont typeface="Wingdings" pitchFamily="2" charset="2"/>
              <a:buNone/>
            </a:pPr>
            <a:r>
              <a:rPr lang="es-ES_tradnl" sz="2200" smtClean="0"/>
              <a:t>    Pueden ejercerse: </a:t>
            </a:r>
          </a:p>
          <a:p>
            <a:pPr>
              <a:lnSpc>
                <a:spcPct val="90000"/>
              </a:lnSpc>
              <a:buClr>
                <a:schemeClr val="tx1"/>
              </a:buClr>
              <a:buFont typeface="Wingdings" pitchFamily="2" charset="2"/>
              <a:buChar char="Ø"/>
            </a:pPr>
            <a:r>
              <a:rPr lang="es-ES_tradnl" sz="2200" smtClean="0"/>
              <a:t>controles ambientales, los cuales tienen por objeto proporcionar un lugar de trabajo seguro.</a:t>
            </a:r>
          </a:p>
          <a:p>
            <a:pPr>
              <a:lnSpc>
                <a:spcPct val="90000"/>
              </a:lnSpc>
              <a:buClr>
                <a:schemeClr val="tx1"/>
              </a:buClr>
              <a:buFont typeface="Wingdings" pitchFamily="2" charset="2"/>
              <a:buChar char="Ø"/>
            </a:pPr>
            <a:r>
              <a:rPr lang="es-ES_tradnl" sz="2200" smtClean="0"/>
              <a:t>como controles del comportamiento, para crear trabajadores seguros.</a:t>
            </a:r>
          </a:p>
          <a:p>
            <a:pPr>
              <a:lnSpc>
                <a:spcPct val="90000"/>
              </a:lnSpc>
              <a:buFont typeface="Wingdings" pitchFamily="2" charset="2"/>
              <a:buNone/>
            </a:pPr>
            <a:endParaRPr lang="es-ES_tradnl" sz="2200" smtClean="0"/>
          </a:p>
          <a:p>
            <a:pPr>
              <a:lnSpc>
                <a:spcPct val="90000"/>
              </a:lnSpc>
            </a:pPr>
            <a:r>
              <a:rPr lang="es-ES_tradnl" sz="2200" smtClean="0"/>
              <a:t>Los accidentes ocurren por condiciones y por prácticas inseguras. </a:t>
            </a:r>
          </a:p>
          <a:p>
            <a:pPr>
              <a:lnSpc>
                <a:spcPct val="90000"/>
              </a:lnSpc>
            </a:pPr>
            <a:r>
              <a:rPr lang="es-ES_tradnl" sz="2200" smtClean="0"/>
              <a:t>Por este motivo es necesario ejercer tanto controles ambientales como del comportamiento.</a:t>
            </a:r>
            <a:endParaRPr lang="es-ES_tradnl" sz="2200" u="sng" smtClean="0"/>
          </a:p>
        </p:txBody>
      </p:sp>
      <p:sp>
        <p:nvSpPr>
          <p:cNvPr id="12290" name="Rectangle 2"/>
          <p:cNvSpPr>
            <a:spLocks noGrp="1" noChangeArrowheads="1"/>
          </p:cNvSpPr>
          <p:nvPr>
            <p:ph type="title"/>
          </p:nvPr>
        </p:nvSpPr>
        <p:spPr/>
        <p:txBody>
          <a:bodyPr/>
          <a:lstStyle/>
          <a:p>
            <a:pPr algn="ctr" fontAlgn="auto">
              <a:spcAft>
                <a:spcPts val="0"/>
              </a:spcAft>
              <a:defRPr/>
            </a:pPr>
            <a:r>
              <a:rPr lang="es-ES_tradnl" b="0"/>
              <a:t>Requerimientos para el control</a:t>
            </a:r>
            <a:endParaRPr lang="es-ES_tradnl"/>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3"/>
          <p:cNvSpPr>
            <a:spLocks noGrp="1" noChangeArrowheads="1"/>
          </p:cNvSpPr>
          <p:nvPr>
            <p:ph idx="1"/>
          </p:nvPr>
        </p:nvSpPr>
        <p:spPr>
          <a:xfrm>
            <a:off x="457200" y="981075"/>
            <a:ext cx="8229600" cy="5876925"/>
          </a:xfrm>
        </p:spPr>
        <p:txBody>
          <a:bodyPr/>
          <a:lstStyle/>
          <a:p>
            <a:pPr>
              <a:lnSpc>
                <a:spcPct val="90000"/>
              </a:lnSpc>
            </a:pPr>
            <a:r>
              <a:rPr lang="es-ES_tradnl" sz="2600" u="sng" smtClean="0"/>
              <a:t>Prioridad el control ambiental:</a:t>
            </a:r>
            <a:endParaRPr lang="es-ES_tradnl" sz="2600" smtClean="0"/>
          </a:p>
          <a:p>
            <a:pPr>
              <a:lnSpc>
                <a:spcPct val="90000"/>
              </a:lnSpc>
              <a:buClr>
                <a:schemeClr val="tx1"/>
              </a:buClr>
              <a:buFont typeface="Wingdings" pitchFamily="2" charset="2"/>
              <a:buChar char="Ø"/>
            </a:pPr>
            <a:r>
              <a:rPr lang="es-ES_tradnl" sz="2600" smtClean="0"/>
              <a:t>Debido a la dificultad que supone el controlar la naturaleza humana.</a:t>
            </a:r>
          </a:p>
          <a:p>
            <a:pPr>
              <a:lnSpc>
                <a:spcPct val="90000"/>
              </a:lnSpc>
              <a:buClr>
                <a:schemeClr val="tx1"/>
              </a:buClr>
              <a:buFont typeface="Wingdings" pitchFamily="2" charset="2"/>
              <a:buChar char="Ø"/>
            </a:pPr>
            <a:r>
              <a:rPr lang="es-ES_tradnl" sz="2600" smtClean="0"/>
              <a:t>Es necesario dar prioridad a la eliminación completa de los accidentes mediante la aplicación de medidas de control ambiental, siempre que sea factible.</a:t>
            </a:r>
            <a:endParaRPr lang="es-ES_tradnl" sz="2600" u="sng" smtClean="0"/>
          </a:p>
          <a:p>
            <a:pPr>
              <a:lnSpc>
                <a:spcPct val="90000"/>
              </a:lnSpc>
            </a:pPr>
            <a:r>
              <a:rPr lang="es-ES_tradnl" sz="2600" u="sng" smtClean="0"/>
              <a:t>Selección del control:</a:t>
            </a:r>
            <a:r>
              <a:rPr lang="es-ES_tradnl" sz="2600" smtClean="0"/>
              <a:t> </a:t>
            </a:r>
          </a:p>
          <a:p>
            <a:pPr>
              <a:lnSpc>
                <a:spcPct val="90000"/>
              </a:lnSpc>
              <a:buClr>
                <a:schemeClr val="tx1"/>
              </a:buClr>
              <a:buFont typeface="Wingdings" pitchFamily="2" charset="2"/>
              <a:buChar char="Ø"/>
            </a:pPr>
            <a:r>
              <a:rPr lang="es-ES_tradnl" sz="2600" smtClean="0"/>
              <a:t>En razón de que unas medidas de control son más efectivas que otras para controlar las causas de los accidentes.</a:t>
            </a:r>
          </a:p>
          <a:p>
            <a:pPr>
              <a:lnSpc>
                <a:spcPct val="90000"/>
              </a:lnSpc>
              <a:buClr>
                <a:schemeClr val="tx1"/>
              </a:buClr>
              <a:buFont typeface="Wingdings" pitchFamily="2" charset="2"/>
              <a:buChar char="Ø"/>
            </a:pPr>
            <a:r>
              <a:rPr lang="es-ES_tradnl" sz="2600" smtClean="0"/>
              <a:t>generalmente deben seleccionarse aquellas que brinden la forma más efectiva y económica de evitar accidentes.</a:t>
            </a:r>
          </a:p>
          <a:p>
            <a:pPr>
              <a:lnSpc>
                <a:spcPct val="90000"/>
              </a:lnSpc>
            </a:pPr>
            <a:endParaRPr lang="es-ES_tradnl" sz="2600" smtClean="0"/>
          </a:p>
          <a:p>
            <a:pPr>
              <a:lnSpc>
                <a:spcPct val="90000"/>
              </a:lnSpc>
            </a:pPr>
            <a:endParaRPr lang="es-ES_tradnl" sz="2600" smtClean="0"/>
          </a:p>
        </p:txBody>
      </p:sp>
      <p:sp>
        <p:nvSpPr>
          <p:cNvPr id="13314" name="Rectangle 2"/>
          <p:cNvSpPr>
            <a:spLocks noGrp="1" noChangeArrowheads="1"/>
          </p:cNvSpPr>
          <p:nvPr>
            <p:ph type="title"/>
          </p:nvPr>
        </p:nvSpPr>
        <p:spPr>
          <a:xfrm>
            <a:off x="457200" y="122238"/>
            <a:ext cx="7543800" cy="881062"/>
          </a:xfrm>
        </p:spPr>
        <p:txBody>
          <a:bodyPr>
            <a:normAutofit fontScale="90000"/>
          </a:bodyPr>
          <a:lstStyle/>
          <a:p>
            <a:pPr algn="ctr" fontAlgn="auto">
              <a:spcAft>
                <a:spcPts val="0"/>
              </a:spcAft>
              <a:defRPr/>
            </a:pPr>
            <a:r>
              <a:rPr lang="es-ES_tradnl" b="0"/>
              <a:t>Requerimientos para el control</a:t>
            </a:r>
            <a:endParaRPr lang="es-ES_tradnl"/>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3"/>
          <p:cNvSpPr>
            <a:spLocks noGrp="1" noChangeArrowheads="1"/>
          </p:cNvSpPr>
          <p:nvPr>
            <p:ph idx="1"/>
          </p:nvPr>
        </p:nvSpPr>
        <p:spPr/>
        <p:txBody>
          <a:bodyPr/>
          <a:lstStyle/>
          <a:p>
            <a:pPr marL="609600" indent="-609600"/>
            <a:r>
              <a:rPr lang="es-ES_tradnl" sz="2600" smtClean="0"/>
              <a:t>Al seleccionar las medidas de control deben considerarse los siguientes factores:</a:t>
            </a:r>
          </a:p>
          <a:p>
            <a:pPr marL="609600" indent="-609600">
              <a:buFontTx/>
              <a:buAutoNum type="arabicPeriod"/>
            </a:pPr>
            <a:r>
              <a:rPr lang="es-ES_tradnl" sz="2600" smtClean="0"/>
              <a:t>Gravedad potencial del accidente;</a:t>
            </a:r>
          </a:p>
          <a:p>
            <a:pPr marL="609600" indent="-609600">
              <a:buFontTx/>
              <a:buAutoNum type="arabicPeriod"/>
            </a:pPr>
            <a:r>
              <a:rPr lang="es-ES_tradnl" sz="2600" smtClean="0"/>
              <a:t>Frecuencia potencial del accidente;</a:t>
            </a:r>
          </a:p>
          <a:p>
            <a:pPr marL="609600" indent="-609600">
              <a:buFontTx/>
              <a:buAutoNum type="arabicPeriod"/>
            </a:pPr>
            <a:r>
              <a:rPr lang="es-ES_tradnl" sz="2600" smtClean="0"/>
              <a:t>Grado probable de control</a:t>
            </a:r>
          </a:p>
          <a:p>
            <a:pPr marL="609600" indent="-609600">
              <a:buFontTx/>
              <a:buAutoNum type="arabicPeriod"/>
            </a:pPr>
            <a:r>
              <a:rPr lang="es-ES_tradnl" sz="2600" smtClean="0"/>
              <a:t>Costos del control</a:t>
            </a:r>
          </a:p>
          <a:p>
            <a:pPr marL="609600" indent="-609600">
              <a:buFontTx/>
              <a:buAutoNum type="arabicPeriod"/>
            </a:pPr>
            <a:r>
              <a:rPr lang="es-ES_tradnl" sz="2600" smtClean="0"/>
              <a:t>Requisitos legales y sociales</a:t>
            </a:r>
          </a:p>
        </p:txBody>
      </p:sp>
      <p:sp>
        <p:nvSpPr>
          <p:cNvPr id="14338" name="Rectangle 2"/>
          <p:cNvSpPr>
            <a:spLocks noGrp="1" noChangeArrowheads="1"/>
          </p:cNvSpPr>
          <p:nvPr>
            <p:ph type="title"/>
          </p:nvPr>
        </p:nvSpPr>
        <p:spPr/>
        <p:txBody>
          <a:bodyPr/>
          <a:lstStyle/>
          <a:p>
            <a:pPr algn="ctr" fontAlgn="auto">
              <a:spcAft>
                <a:spcPts val="0"/>
              </a:spcAft>
              <a:defRPr/>
            </a:pPr>
            <a:r>
              <a:rPr lang="es-ES_tradnl" b="0"/>
              <a:t>Requerimientos para el control</a:t>
            </a:r>
            <a:endParaRPr lang="es-ES_tradnl"/>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3"/>
          <p:cNvSpPr>
            <a:spLocks noGrp="1" noChangeArrowheads="1"/>
          </p:cNvSpPr>
          <p:nvPr>
            <p:ph idx="1"/>
          </p:nvPr>
        </p:nvSpPr>
        <p:spPr/>
        <p:txBody>
          <a:bodyPr/>
          <a:lstStyle/>
          <a:p>
            <a:pPr marL="533400" indent="-533400">
              <a:lnSpc>
                <a:spcPct val="90000"/>
              </a:lnSpc>
            </a:pPr>
            <a:r>
              <a:rPr lang="es-ES_tradnl" smtClean="0"/>
              <a:t>Las principales medidas de control de pérdidas que tienen por objeto llevar a cabo la función del control ambiental son:</a:t>
            </a:r>
          </a:p>
          <a:p>
            <a:pPr marL="533400" indent="-533400">
              <a:lnSpc>
                <a:spcPct val="90000"/>
              </a:lnSpc>
              <a:buFontTx/>
              <a:buAutoNum type="arabicPeriod"/>
            </a:pPr>
            <a:r>
              <a:rPr lang="es-ES_tradnl" smtClean="0"/>
              <a:t>Diseño y disposición segura del trabajo</a:t>
            </a:r>
          </a:p>
          <a:p>
            <a:pPr marL="533400" indent="-533400">
              <a:lnSpc>
                <a:spcPct val="90000"/>
              </a:lnSpc>
              <a:buFontTx/>
              <a:buAutoNum type="arabicPeriod"/>
            </a:pPr>
            <a:r>
              <a:rPr lang="es-ES_tradnl" smtClean="0"/>
              <a:t>Prevención de incendios</a:t>
            </a:r>
          </a:p>
          <a:p>
            <a:pPr marL="533400" indent="-533400">
              <a:lnSpc>
                <a:spcPct val="90000"/>
              </a:lnSpc>
              <a:buFontTx/>
              <a:buAutoNum type="arabicPeriod"/>
            </a:pPr>
            <a:r>
              <a:rPr lang="es-ES_tradnl" smtClean="0"/>
              <a:t>Protección personal</a:t>
            </a:r>
          </a:p>
          <a:p>
            <a:pPr marL="533400" indent="-533400">
              <a:lnSpc>
                <a:spcPct val="90000"/>
              </a:lnSpc>
              <a:buFontTx/>
              <a:buAutoNum type="arabicPeriod"/>
            </a:pPr>
            <a:r>
              <a:rPr lang="es-ES_tradnl" smtClean="0"/>
              <a:t>Compras</a:t>
            </a:r>
          </a:p>
          <a:p>
            <a:pPr marL="533400" indent="-533400">
              <a:lnSpc>
                <a:spcPct val="90000"/>
              </a:lnSpc>
              <a:buFontTx/>
              <a:buAutoNum type="arabicPeriod"/>
            </a:pPr>
            <a:r>
              <a:rPr lang="es-ES_tradnl" smtClean="0"/>
              <a:t>Orden y limpieza</a:t>
            </a:r>
          </a:p>
          <a:p>
            <a:pPr marL="533400" indent="-533400">
              <a:lnSpc>
                <a:spcPct val="90000"/>
              </a:lnSpc>
              <a:buFontTx/>
              <a:buAutoNum type="arabicPeriod"/>
            </a:pPr>
            <a:r>
              <a:rPr lang="es-ES_tradnl" smtClean="0"/>
              <a:t>Mantenimiento </a:t>
            </a:r>
          </a:p>
        </p:txBody>
      </p:sp>
      <p:sp>
        <p:nvSpPr>
          <p:cNvPr id="15362" name="Rectangle 2"/>
          <p:cNvSpPr>
            <a:spLocks noGrp="1" noChangeArrowheads="1"/>
          </p:cNvSpPr>
          <p:nvPr>
            <p:ph type="title"/>
          </p:nvPr>
        </p:nvSpPr>
        <p:spPr/>
        <p:txBody>
          <a:bodyPr>
            <a:normAutofit fontScale="90000"/>
          </a:bodyPr>
          <a:lstStyle/>
          <a:p>
            <a:pPr algn="ctr" fontAlgn="auto">
              <a:spcAft>
                <a:spcPts val="0"/>
              </a:spcAft>
              <a:defRPr/>
            </a:pPr>
            <a:r>
              <a:rPr lang="es-ES_tradnl" u="sng"/>
              <a:t>Procedimientos para el control ambiental</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3"/>
          <p:cNvSpPr>
            <a:spLocks noGrp="1" noChangeArrowheads="1"/>
          </p:cNvSpPr>
          <p:nvPr>
            <p:ph idx="1"/>
          </p:nvPr>
        </p:nvSpPr>
        <p:spPr>
          <a:xfrm>
            <a:off x="457200" y="1600200"/>
            <a:ext cx="8229600" cy="4924425"/>
          </a:xfrm>
        </p:spPr>
        <p:txBody>
          <a:bodyPr/>
          <a:lstStyle/>
          <a:p>
            <a:r>
              <a:rPr lang="es-ES_tradnl" sz="2600" smtClean="0"/>
              <a:t>Desde el punto de vista del control de pérdidas, hay una gran necesidad de controlar el comportamiento humano.</a:t>
            </a:r>
          </a:p>
          <a:p>
            <a:endParaRPr lang="es-ES_tradnl" sz="2600" smtClean="0"/>
          </a:p>
          <a:p>
            <a:r>
              <a:rPr lang="es-ES_tradnl" sz="2600" smtClean="0"/>
              <a:t>Hasta conseguir que una persona trabaje con seguridad, vale decir, siguiendo métodos y prácticas seguras para evitar que ocurran accidentes.</a:t>
            </a:r>
          </a:p>
          <a:p>
            <a:endParaRPr lang="es-ES_tradnl" sz="2600" smtClean="0"/>
          </a:p>
          <a:p>
            <a:r>
              <a:rPr lang="es-ES_tradnl" sz="2600" smtClean="0"/>
              <a:t>Es una tarea muy difícil y, sin embargo, absolutamente necesaria.</a:t>
            </a:r>
          </a:p>
          <a:p>
            <a:endParaRPr lang="es-ES_tradnl" sz="2600" smtClean="0"/>
          </a:p>
        </p:txBody>
      </p:sp>
      <p:sp>
        <p:nvSpPr>
          <p:cNvPr id="16386" name="Rectangle 2"/>
          <p:cNvSpPr>
            <a:spLocks noGrp="1" noChangeArrowheads="1"/>
          </p:cNvSpPr>
          <p:nvPr>
            <p:ph type="title"/>
          </p:nvPr>
        </p:nvSpPr>
        <p:spPr/>
        <p:txBody>
          <a:bodyPr>
            <a:normAutofit fontScale="90000"/>
          </a:bodyPr>
          <a:lstStyle/>
          <a:p>
            <a:pPr algn="ctr" fontAlgn="auto">
              <a:spcAft>
                <a:spcPts val="0"/>
              </a:spcAft>
              <a:defRPr/>
            </a:pPr>
            <a:r>
              <a:rPr lang="es-ES_tradnl" u="sng"/>
              <a:t>Procedimientos para el control del comportamiento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Grp="1" noChangeArrowheads="1"/>
          </p:cNvSpPr>
          <p:nvPr>
            <p:ph idx="1"/>
          </p:nvPr>
        </p:nvSpPr>
        <p:spPr>
          <a:xfrm>
            <a:off x="457200" y="1600200"/>
            <a:ext cx="8229600" cy="5257800"/>
          </a:xfrm>
        </p:spPr>
        <p:txBody>
          <a:bodyPr/>
          <a:lstStyle/>
          <a:p>
            <a:pPr marL="533400" indent="-533400">
              <a:lnSpc>
                <a:spcPct val="90000"/>
              </a:lnSpc>
            </a:pPr>
            <a:r>
              <a:rPr lang="es-ES_tradnl" smtClean="0"/>
              <a:t>Medidas de control para desempeñar la función de control del comportamiento son:</a:t>
            </a:r>
          </a:p>
          <a:p>
            <a:pPr marL="533400" indent="-533400">
              <a:lnSpc>
                <a:spcPct val="90000"/>
              </a:lnSpc>
              <a:buFontTx/>
              <a:buAutoNum type="arabicPeriod"/>
            </a:pPr>
            <a:r>
              <a:rPr lang="es-ES_tradnl" smtClean="0"/>
              <a:t>Ubicación del trabajador</a:t>
            </a:r>
          </a:p>
          <a:p>
            <a:pPr marL="533400" indent="-533400">
              <a:lnSpc>
                <a:spcPct val="90000"/>
              </a:lnSpc>
              <a:buFontTx/>
              <a:buAutoNum type="arabicPeriod"/>
            </a:pPr>
            <a:r>
              <a:rPr lang="es-ES_tradnl" smtClean="0"/>
              <a:t>Entrenamiento del trabajador</a:t>
            </a:r>
          </a:p>
          <a:p>
            <a:pPr marL="533400" indent="-533400">
              <a:lnSpc>
                <a:spcPct val="90000"/>
              </a:lnSpc>
              <a:buFontTx/>
              <a:buAutoNum type="arabicPeriod"/>
            </a:pPr>
            <a:r>
              <a:rPr lang="es-ES_tradnl" smtClean="0"/>
              <a:t>Control de las normas de trabajo</a:t>
            </a:r>
          </a:p>
          <a:p>
            <a:pPr marL="533400" indent="-533400">
              <a:lnSpc>
                <a:spcPct val="90000"/>
              </a:lnSpc>
              <a:buFontTx/>
              <a:buAutoNum type="arabicPeriod"/>
            </a:pPr>
            <a:r>
              <a:rPr lang="es-ES_tradnl" smtClean="0"/>
              <a:t>Reglas y normas</a:t>
            </a:r>
          </a:p>
          <a:p>
            <a:pPr marL="533400" indent="-533400">
              <a:lnSpc>
                <a:spcPct val="90000"/>
              </a:lnSpc>
              <a:buFontTx/>
              <a:buAutoNum type="arabicPeriod"/>
            </a:pPr>
            <a:r>
              <a:rPr lang="es-ES_tradnl" smtClean="0"/>
              <a:t>Reuniones de prevención de accidentes</a:t>
            </a:r>
          </a:p>
          <a:p>
            <a:pPr marL="533400" indent="-533400">
              <a:lnSpc>
                <a:spcPct val="90000"/>
              </a:lnSpc>
              <a:buFontTx/>
              <a:buAutoNum type="arabicPeriod"/>
            </a:pPr>
            <a:r>
              <a:rPr lang="es-ES_tradnl" smtClean="0"/>
              <a:t>Promoción de prevención de accidentes</a:t>
            </a:r>
          </a:p>
          <a:p>
            <a:pPr marL="533400" indent="-533400">
              <a:lnSpc>
                <a:spcPct val="90000"/>
              </a:lnSpc>
              <a:buFontTx/>
              <a:buAutoNum type="arabicPeriod"/>
            </a:pPr>
            <a:r>
              <a:rPr lang="es-ES_tradnl" smtClean="0"/>
              <a:t>Información de prevención de accidentes</a:t>
            </a:r>
          </a:p>
          <a:p>
            <a:pPr marL="533400" indent="-533400">
              <a:lnSpc>
                <a:spcPct val="90000"/>
              </a:lnSpc>
              <a:buFontTx/>
              <a:buAutoNum type="arabicPeriod"/>
            </a:pPr>
            <a:r>
              <a:rPr lang="es-ES_tradnl" smtClean="0"/>
              <a:t>Desarrollo del orgullo en el trabajo.</a:t>
            </a:r>
          </a:p>
        </p:txBody>
      </p:sp>
      <p:sp>
        <p:nvSpPr>
          <p:cNvPr id="17410" name="Rectangle 2"/>
          <p:cNvSpPr>
            <a:spLocks noGrp="1" noChangeArrowheads="1"/>
          </p:cNvSpPr>
          <p:nvPr>
            <p:ph type="title"/>
          </p:nvPr>
        </p:nvSpPr>
        <p:spPr/>
        <p:txBody>
          <a:bodyPr>
            <a:normAutofit fontScale="90000"/>
          </a:bodyPr>
          <a:lstStyle/>
          <a:p>
            <a:pPr algn="ctr" fontAlgn="auto">
              <a:spcAft>
                <a:spcPts val="0"/>
              </a:spcAft>
              <a:defRPr/>
            </a:pPr>
            <a:r>
              <a:rPr lang="es-ES_tradnl" u="sng"/>
              <a:t>Procedimientos para el control del comportamiento</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3"/>
          <p:cNvSpPr>
            <a:spLocks noGrp="1" noChangeArrowheads="1"/>
          </p:cNvSpPr>
          <p:nvPr>
            <p:ph idx="1"/>
          </p:nvPr>
        </p:nvSpPr>
        <p:spPr>
          <a:xfrm>
            <a:off x="468313" y="1196975"/>
            <a:ext cx="8229600" cy="5257800"/>
          </a:xfrm>
        </p:spPr>
        <p:txBody>
          <a:bodyPr/>
          <a:lstStyle/>
          <a:p>
            <a:r>
              <a:rPr lang="es-ES_tradnl" sz="2600" smtClean="0"/>
              <a:t>La tercera y última función básica del control de pérdidas es:</a:t>
            </a:r>
          </a:p>
          <a:p>
            <a:r>
              <a:rPr lang="es-ES_tradnl" sz="2600" smtClean="0"/>
              <a:t>Reducir a un mínimo las pérdidas sufridas por accidentes. </a:t>
            </a:r>
          </a:p>
          <a:p>
            <a:r>
              <a:rPr lang="es-ES_tradnl" sz="2600" smtClean="0"/>
              <a:t>Naturalmente no es posible evitar totalmente que ocurran accidentes. </a:t>
            </a:r>
          </a:p>
          <a:p>
            <a:r>
              <a:rPr lang="es-ES_tradnl" sz="2600" smtClean="0"/>
              <a:t>Se debe, por consiguiente, adoptar procedimientos que reduzcan a un mínimo las lesiones o los daños que ésos ocasionan. </a:t>
            </a:r>
          </a:p>
          <a:p>
            <a:r>
              <a:rPr lang="es-ES_tradnl" sz="2600" smtClean="0"/>
              <a:t>Esto significa que después que ha ocurrido el accidente, se deben tomar medidas para evitar que se produzca un daño o un perjuicio mayor.</a:t>
            </a:r>
          </a:p>
        </p:txBody>
      </p:sp>
      <p:sp>
        <p:nvSpPr>
          <p:cNvPr id="18434" name="Rectangle 2"/>
          <p:cNvSpPr>
            <a:spLocks noGrp="1" noChangeArrowheads="1"/>
          </p:cNvSpPr>
          <p:nvPr>
            <p:ph type="title"/>
          </p:nvPr>
        </p:nvSpPr>
        <p:spPr>
          <a:xfrm>
            <a:off x="457200" y="595313"/>
            <a:ext cx="7543800" cy="490537"/>
          </a:xfrm>
        </p:spPr>
        <p:txBody>
          <a:bodyPr>
            <a:normAutofit fontScale="90000"/>
          </a:bodyPr>
          <a:lstStyle/>
          <a:p>
            <a:pPr algn="ctr" fontAlgn="auto">
              <a:lnSpc>
                <a:spcPct val="130000"/>
              </a:lnSpc>
              <a:spcAft>
                <a:spcPct val="5000"/>
              </a:spcAft>
              <a:defRPr/>
            </a:pPr>
            <a:r>
              <a:rPr lang="es-ES_tradnl" sz="3500" b="0"/>
              <a:t>REDUCCIÓN</a:t>
            </a:r>
            <a:endParaRPr lang="es-ES_tradnl" sz="35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a:xfrm>
            <a:off x="468313" y="1268413"/>
            <a:ext cx="8229600" cy="5876925"/>
          </a:xfrm>
        </p:spPr>
        <p:txBody>
          <a:bodyPr>
            <a:normAutofit lnSpcReduction="10000"/>
          </a:bodyPr>
          <a:lstStyle/>
          <a:p>
            <a:pPr marL="365760" indent="-256032" fontAlgn="auto">
              <a:spcAft>
                <a:spcPts val="0"/>
              </a:spcAft>
              <a:buFont typeface="Wingdings 3"/>
              <a:buChar char=""/>
              <a:defRPr/>
            </a:pPr>
            <a:r>
              <a:rPr lang="es-ES_tradnl" sz="2600"/>
              <a:t>Para reducir las pérdidas en forma más eficaz, debe cumplirse con dos requisitos:</a:t>
            </a:r>
            <a:endParaRPr lang="es-ES_tradnl" sz="2600" u="sng"/>
          </a:p>
          <a:p>
            <a:pPr marL="365760" indent="-256032" fontAlgn="auto">
              <a:spcAft>
                <a:spcPts val="0"/>
              </a:spcAft>
              <a:buFont typeface="Wingdings 3"/>
              <a:buChar char=""/>
              <a:defRPr/>
            </a:pPr>
            <a:r>
              <a:rPr lang="es-ES_tradnl" sz="2600" u="sng"/>
              <a:t>Acción inmediata:</a:t>
            </a:r>
            <a:r>
              <a:rPr lang="es-ES_tradnl" sz="2600"/>
              <a:t> </a:t>
            </a:r>
          </a:p>
          <a:p>
            <a:pPr marL="365760" indent="-256032" fontAlgn="auto">
              <a:spcAft>
                <a:spcPts val="0"/>
              </a:spcAft>
              <a:buClr>
                <a:schemeClr val="tx1"/>
              </a:buClr>
              <a:buFont typeface="Wingdings" pitchFamily="2" charset="2"/>
              <a:buChar char="Ø"/>
              <a:defRPr/>
            </a:pPr>
            <a:r>
              <a:rPr lang="es-ES_tradnl" sz="2600"/>
              <a:t>El resultado final o los efectos de un accidente, pueden reducirse a un mínimo, generalmente, si se toman rápidamente medidas para contrarrestarlos.</a:t>
            </a:r>
            <a:endParaRPr lang="es-ES_tradnl" sz="2600" u="sng"/>
          </a:p>
          <a:p>
            <a:pPr marL="365760" indent="-256032" fontAlgn="auto">
              <a:spcAft>
                <a:spcPts val="0"/>
              </a:spcAft>
              <a:buClr>
                <a:schemeClr val="tx1"/>
              </a:buClr>
              <a:buFontTx/>
              <a:buChar char="•"/>
              <a:defRPr/>
            </a:pPr>
            <a:r>
              <a:rPr lang="es-ES_tradnl" sz="2600" u="sng"/>
              <a:t>Equilibrio entre una lesión y un daño a la propiedad:</a:t>
            </a:r>
          </a:p>
          <a:p>
            <a:pPr marL="365760" indent="-256032" fontAlgn="auto">
              <a:spcAft>
                <a:spcPts val="0"/>
              </a:spcAft>
              <a:buClr>
                <a:schemeClr val="tx1"/>
              </a:buClr>
              <a:buFont typeface="Wingdings" pitchFamily="2" charset="2"/>
              <a:buChar char="Ø"/>
              <a:defRPr/>
            </a:pPr>
            <a:r>
              <a:rPr lang="es-ES_tradnl" sz="2600"/>
              <a:t>Deben emplearse procedimientos para reducir a un mínimo las pérdidas tanto debido a lesiones personales como a daños materiales.</a:t>
            </a:r>
          </a:p>
          <a:p>
            <a:pPr marL="365760" indent="-256032" fontAlgn="auto">
              <a:spcAft>
                <a:spcPts val="0"/>
              </a:spcAft>
              <a:buClr>
                <a:schemeClr val="tx1"/>
              </a:buClr>
              <a:buFont typeface="Wingdings" pitchFamily="2" charset="2"/>
              <a:buChar char="Ø"/>
              <a:defRPr/>
            </a:pPr>
            <a:r>
              <a:rPr lang="es-ES_tradnl" sz="2600"/>
              <a:t>El no tomar en cuenta los daños a la propiedad es quizás el gran fallo de los programas de prevención de accidentes.</a:t>
            </a:r>
          </a:p>
        </p:txBody>
      </p:sp>
      <p:sp>
        <p:nvSpPr>
          <p:cNvPr id="19458" name="Rectangle 2"/>
          <p:cNvSpPr>
            <a:spLocks noGrp="1" noChangeArrowheads="1"/>
          </p:cNvSpPr>
          <p:nvPr>
            <p:ph type="title"/>
          </p:nvPr>
        </p:nvSpPr>
        <p:spPr/>
        <p:txBody>
          <a:bodyPr>
            <a:normAutofit fontScale="90000"/>
          </a:bodyPr>
          <a:lstStyle/>
          <a:p>
            <a:pPr algn="ctr" fontAlgn="auto">
              <a:spcAft>
                <a:spcPts val="0"/>
              </a:spcAft>
              <a:defRPr/>
            </a:pPr>
            <a:r>
              <a:rPr lang="es-ES_tradnl" b="0"/>
              <a:t>Requerimientos para reducir las pérdidas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ChangeArrowheads="1"/>
          </p:cNvSpPr>
          <p:nvPr/>
        </p:nvSpPr>
        <p:spPr bwMode="auto">
          <a:xfrm>
            <a:off x="0" y="2332038"/>
            <a:ext cx="1187450" cy="273050"/>
          </a:xfrm>
          <a:prstGeom prst="rect">
            <a:avLst/>
          </a:prstGeom>
          <a:solidFill>
            <a:srgbClr val="FFFFFF"/>
          </a:solidFill>
          <a:ln w="9525">
            <a:solidFill>
              <a:srgbClr val="000000"/>
            </a:solidFill>
            <a:miter lim="800000"/>
            <a:headEnd/>
            <a:tailEnd/>
          </a:ln>
        </p:spPr>
        <p:txBody>
          <a:bodyPr/>
          <a:lstStyle/>
          <a:p>
            <a:pPr algn="ctr" eaLnBrk="0" hangingPunct="0"/>
            <a:r>
              <a:rPr lang="es-ES" sz="800"/>
              <a:t>PRE - PERDIDA</a:t>
            </a:r>
          </a:p>
        </p:txBody>
      </p:sp>
      <p:sp>
        <p:nvSpPr>
          <p:cNvPr id="52226" name="Rectangle 3"/>
          <p:cNvSpPr>
            <a:spLocks noChangeArrowheads="1"/>
          </p:cNvSpPr>
          <p:nvPr/>
        </p:nvSpPr>
        <p:spPr bwMode="auto">
          <a:xfrm>
            <a:off x="0" y="2789238"/>
            <a:ext cx="1187450" cy="457200"/>
          </a:xfrm>
          <a:prstGeom prst="rect">
            <a:avLst/>
          </a:prstGeom>
          <a:solidFill>
            <a:srgbClr val="FFFFFF"/>
          </a:solidFill>
          <a:ln w="9525">
            <a:solidFill>
              <a:srgbClr val="000000"/>
            </a:solidFill>
            <a:miter lim="800000"/>
            <a:headEnd/>
            <a:tailEnd/>
          </a:ln>
        </p:spPr>
        <p:txBody>
          <a:bodyPr/>
          <a:lstStyle/>
          <a:p>
            <a:pPr algn="ctr" eaLnBrk="0" hangingPunct="0"/>
            <a:r>
              <a:rPr lang="es-ES" sz="800"/>
              <a:t>CAUSAS POTENCIALES DE LOS ACCIDENTES</a:t>
            </a:r>
          </a:p>
        </p:txBody>
      </p:sp>
      <p:sp>
        <p:nvSpPr>
          <p:cNvPr id="52227" name="Rectangle 4"/>
          <p:cNvSpPr>
            <a:spLocks noChangeArrowheads="1"/>
          </p:cNvSpPr>
          <p:nvPr/>
        </p:nvSpPr>
        <p:spPr bwMode="auto">
          <a:xfrm>
            <a:off x="0" y="3886200"/>
            <a:ext cx="1187450" cy="274638"/>
          </a:xfrm>
          <a:prstGeom prst="rect">
            <a:avLst/>
          </a:prstGeom>
          <a:solidFill>
            <a:srgbClr val="FFFFFF"/>
          </a:solidFill>
          <a:ln w="9525">
            <a:solidFill>
              <a:srgbClr val="000000"/>
            </a:solidFill>
            <a:miter lim="800000"/>
            <a:headEnd/>
            <a:tailEnd/>
          </a:ln>
        </p:spPr>
        <p:txBody>
          <a:bodyPr/>
          <a:lstStyle/>
          <a:p>
            <a:pPr algn="ctr" eaLnBrk="0" hangingPunct="0"/>
            <a:r>
              <a:rPr lang="es-ES" sz="800"/>
              <a:t>ACCIDENTES</a:t>
            </a:r>
          </a:p>
        </p:txBody>
      </p:sp>
      <p:sp>
        <p:nvSpPr>
          <p:cNvPr id="52228" name="Rectangle 5"/>
          <p:cNvSpPr>
            <a:spLocks noChangeArrowheads="1"/>
          </p:cNvSpPr>
          <p:nvPr/>
        </p:nvSpPr>
        <p:spPr bwMode="auto">
          <a:xfrm>
            <a:off x="0" y="4433888"/>
            <a:ext cx="1187450" cy="274637"/>
          </a:xfrm>
          <a:prstGeom prst="rect">
            <a:avLst/>
          </a:prstGeom>
          <a:solidFill>
            <a:srgbClr val="FFFFFF"/>
          </a:solidFill>
          <a:ln w="9525">
            <a:solidFill>
              <a:srgbClr val="000000"/>
            </a:solidFill>
            <a:miter lim="800000"/>
            <a:headEnd/>
            <a:tailEnd/>
          </a:ln>
        </p:spPr>
        <p:txBody>
          <a:bodyPr/>
          <a:lstStyle/>
          <a:p>
            <a:pPr algn="ctr" eaLnBrk="0" hangingPunct="0"/>
            <a:r>
              <a:rPr lang="es-ES" sz="800"/>
              <a:t>POST - PERDIDAS</a:t>
            </a:r>
          </a:p>
        </p:txBody>
      </p:sp>
      <p:sp>
        <p:nvSpPr>
          <p:cNvPr id="52229" name="Rectangle 6"/>
          <p:cNvSpPr>
            <a:spLocks noChangeArrowheads="1"/>
          </p:cNvSpPr>
          <p:nvPr/>
        </p:nvSpPr>
        <p:spPr bwMode="auto">
          <a:xfrm>
            <a:off x="1371600" y="2371725"/>
            <a:ext cx="1644650" cy="274638"/>
          </a:xfrm>
          <a:prstGeom prst="rect">
            <a:avLst/>
          </a:prstGeom>
          <a:solidFill>
            <a:srgbClr val="FFFFFF"/>
          </a:solidFill>
          <a:ln w="9525">
            <a:solidFill>
              <a:srgbClr val="000000"/>
            </a:solidFill>
            <a:miter lim="800000"/>
            <a:headEnd/>
            <a:tailEnd/>
          </a:ln>
        </p:spPr>
        <p:txBody>
          <a:bodyPr/>
          <a:lstStyle/>
          <a:p>
            <a:pPr eaLnBrk="0" hangingPunct="0"/>
            <a:r>
              <a:rPr lang="es-ES" sz="800"/>
              <a:t>1. INSPECCIONES</a:t>
            </a:r>
          </a:p>
        </p:txBody>
      </p:sp>
      <p:sp>
        <p:nvSpPr>
          <p:cNvPr id="52230" name="Rectangle 7"/>
          <p:cNvSpPr>
            <a:spLocks noChangeArrowheads="1"/>
          </p:cNvSpPr>
          <p:nvPr/>
        </p:nvSpPr>
        <p:spPr bwMode="auto">
          <a:xfrm>
            <a:off x="1371600" y="2646363"/>
            <a:ext cx="1644650" cy="365125"/>
          </a:xfrm>
          <a:prstGeom prst="rect">
            <a:avLst/>
          </a:prstGeom>
          <a:solidFill>
            <a:srgbClr val="FFFFFF"/>
          </a:solidFill>
          <a:ln w="9525">
            <a:solidFill>
              <a:srgbClr val="000000"/>
            </a:solidFill>
            <a:miter lim="800000"/>
            <a:headEnd/>
            <a:tailEnd/>
          </a:ln>
        </p:spPr>
        <p:txBody>
          <a:bodyPr/>
          <a:lstStyle/>
          <a:p>
            <a:pPr algn="ctr" eaLnBrk="0" hangingPunct="0"/>
            <a:r>
              <a:rPr lang="es-ES_tradnl" sz="800"/>
              <a:t>2. ESTUDIOS SOBRE SALUD AMBIENTAL</a:t>
            </a:r>
          </a:p>
        </p:txBody>
      </p:sp>
      <p:sp>
        <p:nvSpPr>
          <p:cNvPr id="52231" name="Rectangle 8"/>
          <p:cNvSpPr>
            <a:spLocks noChangeArrowheads="1"/>
          </p:cNvSpPr>
          <p:nvPr/>
        </p:nvSpPr>
        <p:spPr bwMode="auto">
          <a:xfrm>
            <a:off x="1371600" y="3011488"/>
            <a:ext cx="1644650" cy="365125"/>
          </a:xfrm>
          <a:prstGeom prst="rect">
            <a:avLst/>
          </a:prstGeom>
          <a:solidFill>
            <a:srgbClr val="FFFFFF"/>
          </a:solidFill>
          <a:ln w="9525">
            <a:solidFill>
              <a:srgbClr val="000000"/>
            </a:solidFill>
            <a:miter lim="800000"/>
            <a:headEnd/>
            <a:tailEnd/>
          </a:ln>
        </p:spPr>
        <p:txBody>
          <a:bodyPr/>
          <a:lstStyle/>
          <a:p>
            <a:pPr algn="ctr" eaLnBrk="0" hangingPunct="0"/>
            <a:r>
              <a:rPr lang="es-ES_tradnl" sz="800"/>
              <a:t>3. ANALISIS DEL TRABAJO</a:t>
            </a:r>
          </a:p>
        </p:txBody>
      </p:sp>
      <p:sp>
        <p:nvSpPr>
          <p:cNvPr id="52232" name="Rectangle 9"/>
          <p:cNvSpPr>
            <a:spLocks noChangeArrowheads="1"/>
          </p:cNvSpPr>
          <p:nvPr/>
        </p:nvSpPr>
        <p:spPr bwMode="auto">
          <a:xfrm>
            <a:off x="1371600" y="3376613"/>
            <a:ext cx="1644650" cy="366712"/>
          </a:xfrm>
          <a:prstGeom prst="rect">
            <a:avLst/>
          </a:prstGeom>
          <a:solidFill>
            <a:srgbClr val="FFFFFF"/>
          </a:solidFill>
          <a:ln w="9525">
            <a:solidFill>
              <a:srgbClr val="000000"/>
            </a:solidFill>
            <a:miter lim="800000"/>
            <a:headEnd/>
            <a:tailEnd/>
          </a:ln>
        </p:spPr>
        <p:txBody>
          <a:bodyPr/>
          <a:lstStyle/>
          <a:p>
            <a:pPr eaLnBrk="0" hangingPunct="0"/>
            <a:r>
              <a:rPr lang="es-ES_tradnl" sz="800"/>
              <a:t>4. ANALISIS RAMIFICADOS DE FALLOS</a:t>
            </a:r>
          </a:p>
        </p:txBody>
      </p:sp>
      <p:sp>
        <p:nvSpPr>
          <p:cNvPr id="52233" name="Rectangle 10"/>
          <p:cNvSpPr>
            <a:spLocks noChangeArrowheads="1"/>
          </p:cNvSpPr>
          <p:nvPr/>
        </p:nvSpPr>
        <p:spPr bwMode="auto">
          <a:xfrm>
            <a:off x="1371600" y="3743325"/>
            <a:ext cx="1644650" cy="365125"/>
          </a:xfrm>
          <a:prstGeom prst="rect">
            <a:avLst/>
          </a:prstGeom>
          <a:solidFill>
            <a:srgbClr val="FFFFFF"/>
          </a:solidFill>
          <a:ln w="9525">
            <a:solidFill>
              <a:srgbClr val="000000"/>
            </a:solidFill>
            <a:miter lim="800000"/>
            <a:headEnd/>
            <a:tailEnd/>
          </a:ln>
        </p:spPr>
        <p:txBody>
          <a:bodyPr/>
          <a:lstStyle/>
          <a:p>
            <a:pPr eaLnBrk="0" hangingPunct="0"/>
            <a:r>
              <a:rPr lang="es-ES_tradnl" sz="800"/>
              <a:t>5. RECORDACION DE INCIDENTES</a:t>
            </a:r>
          </a:p>
        </p:txBody>
      </p:sp>
      <p:sp>
        <p:nvSpPr>
          <p:cNvPr id="52234" name="Rectangle 11"/>
          <p:cNvSpPr>
            <a:spLocks noChangeArrowheads="1"/>
          </p:cNvSpPr>
          <p:nvPr/>
        </p:nvSpPr>
        <p:spPr bwMode="auto">
          <a:xfrm>
            <a:off x="1371600" y="4108450"/>
            <a:ext cx="1644650" cy="366713"/>
          </a:xfrm>
          <a:prstGeom prst="rect">
            <a:avLst/>
          </a:prstGeom>
          <a:solidFill>
            <a:srgbClr val="FFFFFF"/>
          </a:solidFill>
          <a:ln w="9525">
            <a:solidFill>
              <a:srgbClr val="000000"/>
            </a:solidFill>
            <a:miter lim="800000"/>
            <a:headEnd/>
            <a:tailEnd/>
          </a:ln>
        </p:spPr>
        <p:txBody>
          <a:bodyPr/>
          <a:lstStyle/>
          <a:p>
            <a:pPr eaLnBrk="0" hangingPunct="0"/>
            <a:r>
              <a:rPr lang="es-ES_tradnl" sz="800"/>
              <a:t>6. OBSERVACION DEL TRABAJO</a:t>
            </a:r>
          </a:p>
        </p:txBody>
      </p:sp>
      <p:sp>
        <p:nvSpPr>
          <p:cNvPr id="52235" name="Rectangle 12"/>
          <p:cNvSpPr>
            <a:spLocks noChangeArrowheads="1"/>
          </p:cNvSpPr>
          <p:nvPr/>
        </p:nvSpPr>
        <p:spPr bwMode="auto">
          <a:xfrm>
            <a:off x="1371600" y="4475163"/>
            <a:ext cx="1644650" cy="365125"/>
          </a:xfrm>
          <a:prstGeom prst="rect">
            <a:avLst/>
          </a:prstGeom>
          <a:solidFill>
            <a:srgbClr val="FFFFFF"/>
          </a:solidFill>
          <a:ln w="9525">
            <a:solidFill>
              <a:srgbClr val="000000"/>
            </a:solidFill>
            <a:miter lim="800000"/>
            <a:headEnd/>
            <a:tailEnd/>
          </a:ln>
        </p:spPr>
        <p:txBody>
          <a:bodyPr/>
          <a:lstStyle/>
          <a:p>
            <a:pPr eaLnBrk="0" hangingPunct="0"/>
            <a:r>
              <a:rPr lang="es-ES_tradnl" sz="800"/>
              <a:t>7. INVESTIGACION DE ACCIDENTES</a:t>
            </a:r>
          </a:p>
        </p:txBody>
      </p:sp>
      <p:sp>
        <p:nvSpPr>
          <p:cNvPr id="52236" name="Rectangle 13"/>
          <p:cNvSpPr>
            <a:spLocks noChangeArrowheads="1"/>
          </p:cNvSpPr>
          <p:nvPr/>
        </p:nvSpPr>
        <p:spPr bwMode="auto">
          <a:xfrm>
            <a:off x="3016250" y="2371725"/>
            <a:ext cx="371475" cy="274638"/>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37" name="Rectangle 14"/>
          <p:cNvSpPr>
            <a:spLocks noChangeArrowheads="1"/>
          </p:cNvSpPr>
          <p:nvPr/>
        </p:nvSpPr>
        <p:spPr bwMode="auto">
          <a:xfrm>
            <a:off x="3016250" y="2646363"/>
            <a:ext cx="371475" cy="365125"/>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38" name="Rectangle 15"/>
          <p:cNvSpPr>
            <a:spLocks noChangeArrowheads="1"/>
          </p:cNvSpPr>
          <p:nvPr/>
        </p:nvSpPr>
        <p:spPr bwMode="auto">
          <a:xfrm>
            <a:off x="3016250" y="3011488"/>
            <a:ext cx="371475" cy="365125"/>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39" name="Rectangle 16"/>
          <p:cNvSpPr>
            <a:spLocks noChangeArrowheads="1"/>
          </p:cNvSpPr>
          <p:nvPr/>
        </p:nvSpPr>
        <p:spPr bwMode="auto">
          <a:xfrm>
            <a:off x="3016250" y="3376613"/>
            <a:ext cx="371475" cy="366712"/>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40" name="Rectangle 17"/>
          <p:cNvSpPr>
            <a:spLocks noChangeArrowheads="1"/>
          </p:cNvSpPr>
          <p:nvPr/>
        </p:nvSpPr>
        <p:spPr bwMode="auto">
          <a:xfrm>
            <a:off x="3016250" y="3743325"/>
            <a:ext cx="371475" cy="365125"/>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41" name="Rectangle 18"/>
          <p:cNvSpPr>
            <a:spLocks noChangeArrowheads="1"/>
          </p:cNvSpPr>
          <p:nvPr/>
        </p:nvSpPr>
        <p:spPr bwMode="auto">
          <a:xfrm>
            <a:off x="3016250" y="4108450"/>
            <a:ext cx="371475" cy="366713"/>
          </a:xfrm>
          <a:prstGeom prst="rect">
            <a:avLst/>
          </a:prstGeom>
          <a:solidFill>
            <a:srgbClr val="FFFFFF"/>
          </a:solidFill>
          <a:ln w="9525">
            <a:solidFill>
              <a:srgbClr val="000000"/>
            </a:solidFill>
            <a:miter lim="800000"/>
            <a:headEnd/>
            <a:tailEnd/>
          </a:ln>
        </p:spPr>
        <p:txBody>
          <a:bodyPr/>
          <a:lstStyle/>
          <a:p>
            <a:endParaRPr lang="es-CL"/>
          </a:p>
        </p:txBody>
      </p:sp>
      <p:sp>
        <p:nvSpPr>
          <p:cNvPr id="52242" name="Rectangle 19"/>
          <p:cNvSpPr>
            <a:spLocks noChangeArrowheads="1"/>
          </p:cNvSpPr>
          <p:nvPr/>
        </p:nvSpPr>
        <p:spPr bwMode="auto">
          <a:xfrm>
            <a:off x="3016250" y="4475163"/>
            <a:ext cx="371475" cy="365125"/>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43" name="Rectangle 20"/>
          <p:cNvSpPr>
            <a:spLocks noChangeArrowheads="1"/>
          </p:cNvSpPr>
          <p:nvPr/>
        </p:nvSpPr>
        <p:spPr bwMode="auto">
          <a:xfrm>
            <a:off x="3048000" y="990600"/>
            <a:ext cx="315913" cy="1371600"/>
          </a:xfrm>
          <a:prstGeom prst="rect">
            <a:avLst/>
          </a:prstGeom>
          <a:solidFill>
            <a:srgbClr val="FFFFFF"/>
          </a:solidFill>
          <a:ln w="9525">
            <a:solidFill>
              <a:srgbClr val="000000"/>
            </a:solidFill>
            <a:miter lim="800000"/>
            <a:headEnd/>
            <a:tailEnd/>
          </a:ln>
        </p:spPr>
        <p:txBody>
          <a:bodyPr vert="eaVert">
            <a:spAutoFit/>
          </a:bodyPr>
          <a:lstStyle/>
          <a:p>
            <a:pPr eaLnBrk="0" hangingPunct="0"/>
            <a:r>
              <a:rPr lang="es-ES_tradnl" sz="800"/>
              <a:t>CAUSAS AMBIENTALES</a:t>
            </a:r>
            <a:endParaRPr lang="es-ES" sz="800"/>
          </a:p>
        </p:txBody>
      </p:sp>
      <p:sp>
        <p:nvSpPr>
          <p:cNvPr id="52244" name="Rectangle 21"/>
          <p:cNvSpPr>
            <a:spLocks noChangeArrowheads="1"/>
          </p:cNvSpPr>
          <p:nvPr/>
        </p:nvSpPr>
        <p:spPr bwMode="auto">
          <a:xfrm>
            <a:off x="3429000" y="990600"/>
            <a:ext cx="304800" cy="1371600"/>
          </a:xfrm>
          <a:prstGeom prst="rect">
            <a:avLst/>
          </a:prstGeom>
          <a:solidFill>
            <a:srgbClr val="FFFFFF"/>
          </a:solidFill>
          <a:ln w="9525">
            <a:solidFill>
              <a:srgbClr val="000000"/>
            </a:solidFill>
            <a:miter lim="800000"/>
            <a:headEnd/>
            <a:tailEnd/>
          </a:ln>
        </p:spPr>
        <p:txBody>
          <a:bodyPr vert="eaVert"/>
          <a:lstStyle/>
          <a:p>
            <a:pPr algn="ctr" eaLnBrk="0" hangingPunct="0"/>
            <a:r>
              <a:rPr lang="es-ES_tradnl" sz="800"/>
              <a:t>CAUSAS PERSONALES</a:t>
            </a:r>
          </a:p>
        </p:txBody>
      </p:sp>
      <p:sp>
        <p:nvSpPr>
          <p:cNvPr id="52245" name="Rectangle 22"/>
          <p:cNvSpPr>
            <a:spLocks noChangeArrowheads="1"/>
          </p:cNvSpPr>
          <p:nvPr/>
        </p:nvSpPr>
        <p:spPr bwMode="auto">
          <a:xfrm>
            <a:off x="3387725" y="2371725"/>
            <a:ext cx="360363" cy="274638"/>
          </a:xfrm>
          <a:prstGeom prst="rect">
            <a:avLst/>
          </a:prstGeom>
          <a:solidFill>
            <a:srgbClr val="FFFFFF"/>
          </a:solidFill>
          <a:ln w="9525">
            <a:solidFill>
              <a:srgbClr val="000000"/>
            </a:solidFill>
            <a:miter lim="800000"/>
            <a:headEnd/>
            <a:tailEnd/>
          </a:ln>
        </p:spPr>
        <p:txBody>
          <a:bodyPr/>
          <a:lstStyle/>
          <a:p>
            <a:endParaRPr lang="es-CL"/>
          </a:p>
        </p:txBody>
      </p:sp>
      <p:sp>
        <p:nvSpPr>
          <p:cNvPr id="52246" name="Rectangle 23"/>
          <p:cNvSpPr>
            <a:spLocks noChangeArrowheads="1"/>
          </p:cNvSpPr>
          <p:nvPr/>
        </p:nvSpPr>
        <p:spPr bwMode="auto">
          <a:xfrm>
            <a:off x="3387725" y="2646363"/>
            <a:ext cx="360363" cy="365125"/>
          </a:xfrm>
          <a:prstGeom prst="rect">
            <a:avLst/>
          </a:prstGeom>
          <a:solidFill>
            <a:srgbClr val="FFFFFF"/>
          </a:solidFill>
          <a:ln w="9525">
            <a:solidFill>
              <a:srgbClr val="000000"/>
            </a:solidFill>
            <a:miter lim="800000"/>
            <a:headEnd/>
            <a:tailEnd/>
          </a:ln>
        </p:spPr>
        <p:txBody>
          <a:bodyPr/>
          <a:lstStyle/>
          <a:p>
            <a:endParaRPr lang="es-CL"/>
          </a:p>
        </p:txBody>
      </p:sp>
      <p:sp>
        <p:nvSpPr>
          <p:cNvPr id="52247" name="Rectangle 24"/>
          <p:cNvSpPr>
            <a:spLocks noChangeArrowheads="1"/>
          </p:cNvSpPr>
          <p:nvPr/>
        </p:nvSpPr>
        <p:spPr bwMode="auto">
          <a:xfrm>
            <a:off x="3387725" y="3011488"/>
            <a:ext cx="360363" cy="365125"/>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48" name="Rectangle 25"/>
          <p:cNvSpPr>
            <a:spLocks noChangeArrowheads="1"/>
          </p:cNvSpPr>
          <p:nvPr/>
        </p:nvSpPr>
        <p:spPr bwMode="auto">
          <a:xfrm>
            <a:off x="3387725" y="3376613"/>
            <a:ext cx="360363" cy="366712"/>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49" name="Rectangle 26"/>
          <p:cNvSpPr>
            <a:spLocks noChangeArrowheads="1"/>
          </p:cNvSpPr>
          <p:nvPr/>
        </p:nvSpPr>
        <p:spPr bwMode="auto">
          <a:xfrm>
            <a:off x="3387725" y="3743325"/>
            <a:ext cx="360363" cy="365125"/>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50" name="Rectangle 27"/>
          <p:cNvSpPr>
            <a:spLocks noChangeArrowheads="1"/>
          </p:cNvSpPr>
          <p:nvPr/>
        </p:nvSpPr>
        <p:spPr bwMode="auto">
          <a:xfrm>
            <a:off x="3387725" y="4108450"/>
            <a:ext cx="360363" cy="366713"/>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51" name="Rectangle 28"/>
          <p:cNvSpPr>
            <a:spLocks noChangeArrowheads="1"/>
          </p:cNvSpPr>
          <p:nvPr/>
        </p:nvSpPr>
        <p:spPr bwMode="auto">
          <a:xfrm>
            <a:off x="3387725" y="4475163"/>
            <a:ext cx="360363" cy="365125"/>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52" name="Rectangle 29"/>
          <p:cNvSpPr>
            <a:spLocks noChangeArrowheads="1"/>
          </p:cNvSpPr>
          <p:nvPr/>
        </p:nvSpPr>
        <p:spPr bwMode="auto">
          <a:xfrm>
            <a:off x="3844925" y="2335213"/>
            <a:ext cx="2560638" cy="182562"/>
          </a:xfrm>
          <a:prstGeom prst="rect">
            <a:avLst/>
          </a:prstGeom>
          <a:solidFill>
            <a:srgbClr val="FFFFFF"/>
          </a:solidFill>
          <a:ln w="9525">
            <a:solidFill>
              <a:srgbClr val="000000"/>
            </a:solidFill>
            <a:miter lim="800000"/>
            <a:headEnd/>
            <a:tailEnd/>
          </a:ln>
        </p:spPr>
        <p:txBody>
          <a:bodyPr/>
          <a:lstStyle/>
          <a:p>
            <a:pPr eaLnBrk="0" hangingPunct="0"/>
            <a:r>
              <a:rPr lang="es-ES" sz="800"/>
              <a:t>1. DISEÑO Y DISPOSICION</a:t>
            </a:r>
          </a:p>
        </p:txBody>
      </p:sp>
      <p:sp>
        <p:nvSpPr>
          <p:cNvPr id="52253" name="Rectangle 30"/>
          <p:cNvSpPr>
            <a:spLocks noChangeArrowheads="1"/>
          </p:cNvSpPr>
          <p:nvPr/>
        </p:nvSpPr>
        <p:spPr bwMode="auto">
          <a:xfrm>
            <a:off x="3844925" y="2517775"/>
            <a:ext cx="2560638" cy="182563"/>
          </a:xfrm>
          <a:prstGeom prst="rect">
            <a:avLst/>
          </a:prstGeom>
          <a:solidFill>
            <a:srgbClr val="FFFFFF"/>
          </a:solidFill>
          <a:ln w="9525">
            <a:solidFill>
              <a:srgbClr val="000000"/>
            </a:solidFill>
            <a:miter lim="800000"/>
            <a:headEnd/>
            <a:tailEnd/>
          </a:ln>
        </p:spPr>
        <p:txBody>
          <a:bodyPr/>
          <a:lstStyle/>
          <a:p>
            <a:pPr eaLnBrk="0" hangingPunct="0"/>
            <a:r>
              <a:rPr lang="es-ES_tradnl" sz="800"/>
              <a:t>2. PREVENCION DE INCENDIOS</a:t>
            </a:r>
          </a:p>
        </p:txBody>
      </p:sp>
      <p:sp>
        <p:nvSpPr>
          <p:cNvPr id="52254" name="Rectangle 31"/>
          <p:cNvSpPr>
            <a:spLocks noChangeArrowheads="1"/>
          </p:cNvSpPr>
          <p:nvPr/>
        </p:nvSpPr>
        <p:spPr bwMode="auto">
          <a:xfrm>
            <a:off x="3844925" y="2700338"/>
            <a:ext cx="2560638" cy="182562"/>
          </a:xfrm>
          <a:prstGeom prst="rect">
            <a:avLst/>
          </a:prstGeom>
          <a:solidFill>
            <a:srgbClr val="FFFFFF"/>
          </a:solidFill>
          <a:ln w="9525">
            <a:solidFill>
              <a:srgbClr val="000000"/>
            </a:solidFill>
            <a:miter lim="800000"/>
            <a:headEnd/>
            <a:tailEnd/>
          </a:ln>
        </p:spPr>
        <p:txBody>
          <a:bodyPr/>
          <a:lstStyle/>
          <a:p>
            <a:pPr eaLnBrk="0" hangingPunct="0"/>
            <a:r>
              <a:rPr lang="es-ES" sz="800"/>
              <a:t>3. PROTECCION PERSONAL</a:t>
            </a:r>
          </a:p>
        </p:txBody>
      </p:sp>
      <p:sp>
        <p:nvSpPr>
          <p:cNvPr id="52255" name="Rectangle 32"/>
          <p:cNvSpPr>
            <a:spLocks noChangeArrowheads="1"/>
          </p:cNvSpPr>
          <p:nvPr/>
        </p:nvSpPr>
        <p:spPr bwMode="auto">
          <a:xfrm>
            <a:off x="3844925" y="2882900"/>
            <a:ext cx="2560638" cy="182563"/>
          </a:xfrm>
          <a:prstGeom prst="rect">
            <a:avLst/>
          </a:prstGeom>
          <a:solidFill>
            <a:srgbClr val="FFFFFF"/>
          </a:solidFill>
          <a:ln w="9525">
            <a:solidFill>
              <a:srgbClr val="000000"/>
            </a:solidFill>
            <a:miter lim="800000"/>
            <a:headEnd/>
            <a:tailEnd/>
          </a:ln>
        </p:spPr>
        <p:txBody>
          <a:bodyPr/>
          <a:lstStyle/>
          <a:p>
            <a:pPr eaLnBrk="0" hangingPunct="0"/>
            <a:r>
              <a:rPr lang="es-ES" sz="800"/>
              <a:t>4. CONTROL DE LAS COMPRAS</a:t>
            </a:r>
          </a:p>
        </p:txBody>
      </p:sp>
      <p:sp>
        <p:nvSpPr>
          <p:cNvPr id="52256" name="Rectangle 33"/>
          <p:cNvSpPr>
            <a:spLocks noChangeArrowheads="1"/>
          </p:cNvSpPr>
          <p:nvPr/>
        </p:nvSpPr>
        <p:spPr bwMode="auto">
          <a:xfrm>
            <a:off x="3844925" y="3065463"/>
            <a:ext cx="2560638" cy="184150"/>
          </a:xfrm>
          <a:prstGeom prst="rect">
            <a:avLst/>
          </a:prstGeom>
          <a:solidFill>
            <a:srgbClr val="FFFFFF"/>
          </a:solidFill>
          <a:ln w="9525">
            <a:solidFill>
              <a:srgbClr val="000000"/>
            </a:solidFill>
            <a:miter lim="800000"/>
            <a:headEnd/>
            <a:tailEnd/>
          </a:ln>
        </p:spPr>
        <p:txBody>
          <a:bodyPr/>
          <a:lstStyle/>
          <a:p>
            <a:pPr eaLnBrk="0" hangingPunct="0"/>
            <a:r>
              <a:rPr lang="es-ES" sz="800"/>
              <a:t>5. ORDEN Y LIMPIEZA</a:t>
            </a:r>
          </a:p>
        </p:txBody>
      </p:sp>
      <p:sp>
        <p:nvSpPr>
          <p:cNvPr id="52257" name="Rectangle 34"/>
          <p:cNvSpPr>
            <a:spLocks noChangeArrowheads="1"/>
          </p:cNvSpPr>
          <p:nvPr/>
        </p:nvSpPr>
        <p:spPr bwMode="auto">
          <a:xfrm>
            <a:off x="3844925" y="3249613"/>
            <a:ext cx="2560638" cy="182562"/>
          </a:xfrm>
          <a:prstGeom prst="rect">
            <a:avLst/>
          </a:prstGeom>
          <a:solidFill>
            <a:srgbClr val="FFFFFF"/>
          </a:solidFill>
          <a:ln w="9525">
            <a:solidFill>
              <a:srgbClr val="000000"/>
            </a:solidFill>
            <a:miter lim="800000"/>
            <a:headEnd/>
            <a:tailEnd/>
          </a:ln>
        </p:spPr>
        <p:txBody>
          <a:bodyPr/>
          <a:lstStyle/>
          <a:p>
            <a:pPr eaLnBrk="0" hangingPunct="0"/>
            <a:r>
              <a:rPr lang="es-ES" sz="800"/>
              <a:t>6. MANTENIMIENTO</a:t>
            </a:r>
          </a:p>
        </p:txBody>
      </p:sp>
      <p:sp>
        <p:nvSpPr>
          <p:cNvPr id="52258" name="Rectangle 35"/>
          <p:cNvSpPr>
            <a:spLocks noChangeArrowheads="1"/>
          </p:cNvSpPr>
          <p:nvPr/>
        </p:nvSpPr>
        <p:spPr bwMode="auto">
          <a:xfrm>
            <a:off x="3844925" y="3432175"/>
            <a:ext cx="2560638" cy="182563"/>
          </a:xfrm>
          <a:prstGeom prst="rect">
            <a:avLst/>
          </a:prstGeom>
          <a:solidFill>
            <a:srgbClr val="FFFFFF"/>
          </a:solidFill>
          <a:ln w="9525">
            <a:solidFill>
              <a:srgbClr val="000000"/>
            </a:solidFill>
            <a:miter lim="800000"/>
            <a:headEnd/>
            <a:tailEnd/>
          </a:ln>
        </p:spPr>
        <p:txBody>
          <a:bodyPr/>
          <a:lstStyle/>
          <a:p>
            <a:pPr eaLnBrk="0" hangingPunct="0"/>
            <a:r>
              <a:rPr lang="es-ES" sz="800"/>
              <a:t>7. ASIGNACION DE TAREAS</a:t>
            </a:r>
          </a:p>
        </p:txBody>
      </p:sp>
      <p:sp>
        <p:nvSpPr>
          <p:cNvPr id="52259" name="Rectangle 36"/>
          <p:cNvSpPr>
            <a:spLocks noChangeArrowheads="1"/>
          </p:cNvSpPr>
          <p:nvPr/>
        </p:nvSpPr>
        <p:spPr bwMode="auto">
          <a:xfrm>
            <a:off x="3844925" y="3614738"/>
            <a:ext cx="2560638" cy="182562"/>
          </a:xfrm>
          <a:prstGeom prst="rect">
            <a:avLst/>
          </a:prstGeom>
          <a:solidFill>
            <a:srgbClr val="FFFFFF"/>
          </a:solidFill>
          <a:ln w="9525">
            <a:solidFill>
              <a:srgbClr val="000000"/>
            </a:solidFill>
            <a:miter lim="800000"/>
            <a:headEnd/>
            <a:tailEnd/>
          </a:ln>
        </p:spPr>
        <p:txBody>
          <a:bodyPr/>
          <a:lstStyle/>
          <a:p>
            <a:pPr eaLnBrk="0" hangingPunct="0"/>
            <a:r>
              <a:rPr lang="es-ES_tradnl" sz="800"/>
              <a:t>8. ENTRENAMIENTO DEL TRABAJADOR</a:t>
            </a:r>
          </a:p>
        </p:txBody>
      </p:sp>
      <p:sp>
        <p:nvSpPr>
          <p:cNvPr id="52260" name="Rectangle 37"/>
          <p:cNvSpPr>
            <a:spLocks noChangeArrowheads="1"/>
          </p:cNvSpPr>
          <p:nvPr/>
        </p:nvSpPr>
        <p:spPr bwMode="auto">
          <a:xfrm>
            <a:off x="3844925" y="3797300"/>
            <a:ext cx="2560638" cy="182563"/>
          </a:xfrm>
          <a:prstGeom prst="rect">
            <a:avLst/>
          </a:prstGeom>
          <a:solidFill>
            <a:srgbClr val="FFFFFF"/>
          </a:solidFill>
          <a:ln w="9525">
            <a:solidFill>
              <a:srgbClr val="000000"/>
            </a:solidFill>
            <a:miter lim="800000"/>
            <a:headEnd/>
            <a:tailEnd/>
          </a:ln>
        </p:spPr>
        <p:txBody>
          <a:bodyPr/>
          <a:lstStyle/>
          <a:p>
            <a:pPr eaLnBrk="0" hangingPunct="0"/>
            <a:r>
              <a:rPr lang="es-ES" sz="800"/>
              <a:t>9. CONTROL  DE LAS NORMAS DE TRABAJO</a:t>
            </a:r>
          </a:p>
        </p:txBody>
      </p:sp>
      <p:sp>
        <p:nvSpPr>
          <p:cNvPr id="52261" name="Rectangle 38"/>
          <p:cNvSpPr>
            <a:spLocks noChangeArrowheads="1"/>
          </p:cNvSpPr>
          <p:nvPr/>
        </p:nvSpPr>
        <p:spPr bwMode="auto">
          <a:xfrm>
            <a:off x="3844925" y="3979863"/>
            <a:ext cx="2560638" cy="184150"/>
          </a:xfrm>
          <a:prstGeom prst="rect">
            <a:avLst/>
          </a:prstGeom>
          <a:solidFill>
            <a:srgbClr val="FFFFFF"/>
          </a:solidFill>
          <a:ln w="9525">
            <a:solidFill>
              <a:srgbClr val="000000"/>
            </a:solidFill>
            <a:miter lim="800000"/>
            <a:headEnd/>
            <a:tailEnd/>
          </a:ln>
        </p:spPr>
        <p:txBody>
          <a:bodyPr/>
          <a:lstStyle/>
          <a:p>
            <a:pPr eaLnBrk="0" hangingPunct="0"/>
            <a:r>
              <a:rPr lang="es-ES" sz="800"/>
              <a:t>10. REGLAS Y NORMAS</a:t>
            </a:r>
          </a:p>
        </p:txBody>
      </p:sp>
      <p:sp>
        <p:nvSpPr>
          <p:cNvPr id="52262" name="Rectangle 39"/>
          <p:cNvSpPr>
            <a:spLocks noChangeArrowheads="1"/>
          </p:cNvSpPr>
          <p:nvPr/>
        </p:nvSpPr>
        <p:spPr bwMode="auto">
          <a:xfrm>
            <a:off x="3844925" y="4164013"/>
            <a:ext cx="2560638" cy="182562"/>
          </a:xfrm>
          <a:prstGeom prst="rect">
            <a:avLst/>
          </a:prstGeom>
          <a:solidFill>
            <a:srgbClr val="FFFFFF"/>
          </a:solidFill>
          <a:ln w="9525">
            <a:solidFill>
              <a:srgbClr val="000000"/>
            </a:solidFill>
            <a:miter lim="800000"/>
            <a:headEnd/>
            <a:tailEnd/>
          </a:ln>
        </p:spPr>
        <p:txBody>
          <a:bodyPr/>
          <a:lstStyle/>
          <a:p>
            <a:pPr eaLnBrk="0" hangingPunct="0"/>
            <a:r>
              <a:rPr lang="es-ES_tradnl" sz="800"/>
              <a:t>11. REUNIONES DE PREVENCION ACCIDENTES</a:t>
            </a:r>
          </a:p>
        </p:txBody>
      </p:sp>
      <p:sp>
        <p:nvSpPr>
          <p:cNvPr id="52263" name="Rectangle 40"/>
          <p:cNvSpPr>
            <a:spLocks noChangeArrowheads="1"/>
          </p:cNvSpPr>
          <p:nvPr/>
        </p:nvSpPr>
        <p:spPr bwMode="auto">
          <a:xfrm>
            <a:off x="3844925" y="4346575"/>
            <a:ext cx="2560638" cy="182563"/>
          </a:xfrm>
          <a:prstGeom prst="rect">
            <a:avLst/>
          </a:prstGeom>
          <a:solidFill>
            <a:srgbClr val="FFFFFF"/>
          </a:solidFill>
          <a:ln w="9525">
            <a:solidFill>
              <a:srgbClr val="000000"/>
            </a:solidFill>
            <a:miter lim="800000"/>
            <a:headEnd/>
            <a:tailEnd/>
          </a:ln>
        </p:spPr>
        <p:txBody>
          <a:bodyPr/>
          <a:lstStyle/>
          <a:p>
            <a:pPr eaLnBrk="0" hangingPunct="0"/>
            <a:r>
              <a:rPr lang="es-ES" sz="800"/>
              <a:t>12. PROMOCION</a:t>
            </a:r>
          </a:p>
        </p:txBody>
      </p:sp>
      <p:sp>
        <p:nvSpPr>
          <p:cNvPr id="52264" name="Rectangle 41"/>
          <p:cNvSpPr>
            <a:spLocks noChangeArrowheads="1"/>
          </p:cNvSpPr>
          <p:nvPr/>
        </p:nvSpPr>
        <p:spPr bwMode="auto">
          <a:xfrm>
            <a:off x="3844925" y="4529138"/>
            <a:ext cx="2560638" cy="182562"/>
          </a:xfrm>
          <a:prstGeom prst="rect">
            <a:avLst/>
          </a:prstGeom>
          <a:solidFill>
            <a:srgbClr val="FFFFFF"/>
          </a:solidFill>
          <a:ln w="9525">
            <a:solidFill>
              <a:srgbClr val="000000"/>
            </a:solidFill>
            <a:miter lim="800000"/>
            <a:headEnd/>
            <a:tailEnd/>
          </a:ln>
        </p:spPr>
        <p:txBody>
          <a:bodyPr/>
          <a:lstStyle/>
          <a:p>
            <a:pPr eaLnBrk="0" hangingPunct="0"/>
            <a:r>
              <a:rPr lang="es-ES" sz="800"/>
              <a:t>13. INFORMAACION</a:t>
            </a:r>
          </a:p>
        </p:txBody>
      </p:sp>
      <p:sp>
        <p:nvSpPr>
          <p:cNvPr id="52265" name="Rectangle 42"/>
          <p:cNvSpPr>
            <a:spLocks noChangeArrowheads="1"/>
          </p:cNvSpPr>
          <p:nvPr/>
        </p:nvSpPr>
        <p:spPr bwMode="auto">
          <a:xfrm>
            <a:off x="3844925" y="4711700"/>
            <a:ext cx="2560638" cy="182563"/>
          </a:xfrm>
          <a:prstGeom prst="rect">
            <a:avLst/>
          </a:prstGeom>
          <a:solidFill>
            <a:srgbClr val="FFFFFF"/>
          </a:solidFill>
          <a:ln w="9525">
            <a:solidFill>
              <a:srgbClr val="000000"/>
            </a:solidFill>
            <a:miter lim="800000"/>
            <a:headEnd/>
            <a:tailEnd/>
          </a:ln>
        </p:spPr>
        <p:txBody>
          <a:bodyPr/>
          <a:lstStyle/>
          <a:p>
            <a:pPr eaLnBrk="0" hangingPunct="0"/>
            <a:r>
              <a:rPr lang="es-ES_tradnl" sz="800"/>
              <a:t>14. DESARROLLO DE ORGULLO EN TRABAJO</a:t>
            </a:r>
          </a:p>
        </p:txBody>
      </p:sp>
      <p:sp>
        <p:nvSpPr>
          <p:cNvPr id="52266" name="Rectangle 43"/>
          <p:cNvSpPr>
            <a:spLocks noChangeArrowheads="1"/>
          </p:cNvSpPr>
          <p:nvPr/>
        </p:nvSpPr>
        <p:spPr bwMode="auto">
          <a:xfrm>
            <a:off x="6405563" y="2335213"/>
            <a:ext cx="268287" cy="2559050"/>
          </a:xfrm>
          <a:prstGeom prst="rect">
            <a:avLst/>
          </a:prstGeom>
          <a:solidFill>
            <a:srgbClr val="FFFFFF"/>
          </a:solidFill>
          <a:ln w="9525">
            <a:solidFill>
              <a:srgbClr val="000000"/>
            </a:solidFill>
            <a:miter lim="800000"/>
            <a:headEnd/>
            <a:tailEnd/>
          </a:ln>
        </p:spPr>
        <p:txBody>
          <a:bodyPr/>
          <a:lstStyle/>
          <a:p>
            <a:pPr eaLnBrk="0" hangingPunct="0"/>
            <a:r>
              <a:rPr lang="es-ES_tradnl" sz="800"/>
              <a:t>XX</a:t>
            </a:r>
          </a:p>
        </p:txBody>
      </p:sp>
      <p:sp>
        <p:nvSpPr>
          <p:cNvPr id="52267" name="Rectangle 44"/>
          <p:cNvSpPr>
            <a:spLocks noChangeArrowheads="1"/>
          </p:cNvSpPr>
          <p:nvPr/>
        </p:nvSpPr>
        <p:spPr bwMode="auto">
          <a:xfrm>
            <a:off x="6673850" y="2332038"/>
            <a:ext cx="274638" cy="2559050"/>
          </a:xfrm>
          <a:prstGeom prst="rect">
            <a:avLst/>
          </a:prstGeom>
          <a:solidFill>
            <a:srgbClr val="FFFFFF"/>
          </a:solidFill>
          <a:ln w="9525">
            <a:solidFill>
              <a:srgbClr val="000000"/>
            </a:solidFill>
            <a:miter lim="800000"/>
            <a:headEnd/>
            <a:tailEnd/>
          </a:ln>
        </p:spPr>
        <p:txBody>
          <a:bodyPr/>
          <a:lstStyle/>
          <a:p>
            <a:pPr eaLnBrk="0" hangingPunct="0"/>
            <a:endParaRPr lang="es-ES" sz="1000">
              <a:latin typeface="Times New Roman" pitchFamily="18" charset="0"/>
            </a:endParaRPr>
          </a:p>
          <a:p>
            <a:pPr eaLnBrk="0" hangingPunct="0"/>
            <a:r>
              <a:rPr lang="es-ES" sz="800"/>
              <a:t>X</a:t>
            </a:r>
          </a:p>
        </p:txBody>
      </p:sp>
      <p:sp>
        <p:nvSpPr>
          <p:cNvPr id="52268" name="Rectangle 45"/>
          <p:cNvSpPr>
            <a:spLocks noChangeArrowheads="1"/>
          </p:cNvSpPr>
          <p:nvPr/>
        </p:nvSpPr>
        <p:spPr bwMode="auto">
          <a:xfrm>
            <a:off x="6948488" y="2332038"/>
            <a:ext cx="274637" cy="2559050"/>
          </a:xfrm>
          <a:prstGeom prst="rect">
            <a:avLst/>
          </a:prstGeom>
          <a:solidFill>
            <a:srgbClr val="FFFFFF"/>
          </a:solidFill>
          <a:ln w="9525">
            <a:solidFill>
              <a:srgbClr val="000000"/>
            </a:solidFill>
            <a:miter lim="800000"/>
            <a:headEnd/>
            <a:tailEnd/>
          </a:ln>
        </p:spPr>
        <p:txBody>
          <a:bodyPr/>
          <a:lstStyle/>
          <a:p>
            <a:pPr eaLnBrk="0" hangingPunct="0"/>
            <a:r>
              <a:rPr lang="es-ES" sz="800"/>
              <a:t>X</a:t>
            </a:r>
          </a:p>
          <a:p>
            <a:pPr eaLnBrk="0" hangingPunct="0"/>
            <a:r>
              <a:rPr lang="es-ES" sz="800"/>
              <a:t>X</a:t>
            </a:r>
          </a:p>
          <a:p>
            <a:pPr eaLnBrk="0" hangingPunct="0"/>
            <a:endParaRPr lang="es-ES" sz="800"/>
          </a:p>
          <a:p>
            <a:pPr eaLnBrk="0" hangingPunct="0"/>
            <a:r>
              <a:rPr lang="es-ES" sz="800"/>
              <a:t>X</a:t>
            </a:r>
          </a:p>
        </p:txBody>
      </p:sp>
      <p:sp>
        <p:nvSpPr>
          <p:cNvPr id="52269" name="Rectangle 46"/>
          <p:cNvSpPr>
            <a:spLocks noChangeArrowheads="1"/>
          </p:cNvSpPr>
          <p:nvPr/>
        </p:nvSpPr>
        <p:spPr bwMode="auto">
          <a:xfrm>
            <a:off x="7223125" y="2332038"/>
            <a:ext cx="365125" cy="2559050"/>
          </a:xfrm>
          <a:prstGeom prst="rect">
            <a:avLst/>
          </a:prstGeom>
          <a:solidFill>
            <a:srgbClr val="FFFFFF"/>
          </a:solidFill>
          <a:ln w="9525">
            <a:solidFill>
              <a:srgbClr val="000000"/>
            </a:solidFill>
            <a:miter lim="800000"/>
            <a:headEnd/>
            <a:tailEnd/>
          </a:ln>
        </p:spPr>
        <p:txBody>
          <a:bodyPr/>
          <a:lstStyle/>
          <a:p>
            <a:pPr eaLnBrk="0" hangingPunct="0"/>
            <a:endParaRPr lang="es-ES" sz="800"/>
          </a:p>
          <a:p>
            <a:pPr eaLnBrk="0" hangingPunct="0"/>
            <a:endParaRPr lang="es-ES" sz="800"/>
          </a:p>
          <a:p>
            <a:pPr eaLnBrk="0" hangingPunct="0"/>
            <a:endParaRPr lang="es-ES" sz="800"/>
          </a:p>
          <a:p>
            <a:pPr eaLnBrk="0" hangingPunct="0"/>
            <a:endParaRPr lang="es-ES" sz="800"/>
          </a:p>
          <a:p>
            <a:pPr algn="ctr" eaLnBrk="0" hangingPunct="0"/>
            <a:r>
              <a:rPr lang="es-ES" sz="800"/>
              <a:t>X</a:t>
            </a:r>
          </a:p>
          <a:p>
            <a:pPr algn="ctr" eaLnBrk="0" hangingPunct="0"/>
            <a:endParaRPr lang="es-ES" sz="800"/>
          </a:p>
          <a:p>
            <a:pPr algn="ctr" eaLnBrk="0" hangingPunct="0"/>
            <a:r>
              <a:rPr lang="es-ES" sz="800"/>
              <a:t>X</a:t>
            </a:r>
          </a:p>
          <a:p>
            <a:pPr algn="ctr" eaLnBrk="0" hangingPunct="0"/>
            <a:endParaRPr lang="es-ES" sz="800"/>
          </a:p>
          <a:p>
            <a:pPr algn="ctr" eaLnBrk="0" hangingPunct="0"/>
            <a:r>
              <a:rPr lang="es-ES" sz="800"/>
              <a:t>X</a:t>
            </a:r>
          </a:p>
        </p:txBody>
      </p:sp>
      <p:sp>
        <p:nvSpPr>
          <p:cNvPr id="52270" name="Rectangle 47"/>
          <p:cNvSpPr>
            <a:spLocks noChangeArrowheads="1"/>
          </p:cNvSpPr>
          <p:nvPr/>
        </p:nvSpPr>
        <p:spPr bwMode="auto">
          <a:xfrm>
            <a:off x="7588250" y="2332038"/>
            <a:ext cx="366713" cy="2559050"/>
          </a:xfrm>
          <a:prstGeom prst="rect">
            <a:avLst/>
          </a:prstGeom>
          <a:solidFill>
            <a:srgbClr val="FFFFFF"/>
          </a:solidFill>
          <a:ln w="9525">
            <a:solidFill>
              <a:srgbClr val="000000"/>
            </a:solidFill>
            <a:miter lim="800000"/>
            <a:headEnd/>
            <a:tailEnd/>
          </a:ln>
        </p:spPr>
        <p:txBody>
          <a:bodyPr/>
          <a:lstStyle/>
          <a:p>
            <a:pPr eaLnBrk="0" hangingPunct="0"/>
            <a:endParaRPr lang="es-ES" sz="800"/>
          </a:p>
          <a:p>
            <a:pPr eaLnBrk="0" hangingPunct="0"/>
            <a:endParaRPr lang="es-ES" sz="800"/>
          </a:p>
          <a:p>
            <a:pPr eaLnBrk="0" hangingPunct="0"/>
            <a:endParaRPr lang="es-ES" sz="800"/>
          </a:p>
          <a:p>
            <a:pPr eaLnBrk="0" hangingPunct="0"/>
            <a:endParaRPr lang="es-ES" sz="800"/>
          </a:p>
          <a:p>
            <a:pPr eaLnBrk="0" hangingPunct="0"/>
            <a:endParaRPr lang="es-ES" sz="800"/>
          </a:p>
          <a:p>
            <a:pPr eaLnBrk="0" hangingPunct="0"/>
            <a:endParaRPr lang="es-ES" sz="800"/>
          </a:p>
          <a:p>
            <a:pPr eaLnBrk="0" hangingPunct="0"/>
            <a:endParaRPr lang="es-ES" sz="800"/>
          </a:p>
          <a:p>
            <a:pPr eaLnBrk="0" hangingPunct="0"/>
            <a:endParaRPr lang="es-ES" sz="800"/>
          </a:p>
          <a:p>
            <a:pPr eaLnBrk="0" hangingPunct="0"/>
            <a:endParaRPr lang="es-ES" sz="800"/>
          </a:p>
          <a:p>
            <a:pPr algn="ctr" eaLnBrk="0" hangingPunct="0"/>
            <a:r>
              <a:rPr lang="es-ES" sz="800"/>
              <a:t>X</a:t>
            </a:r>
          </a:p>
        </p:txBody>
      </p:sp>
      <p:sp>
        <p:nvSpPr>
          <p:cNvPr id="52271" name="Rectangle 48"/>
          <p:cNvSpPr>
            <a:spLocks noChangeArrowheads="1"/>
          </p:cNvSpPr>
          <p:nvPr/>
        </p:nvSpPr>
        <p:spPr bwMode="auto">
          <a:xfrm>
            <a:off x="7954963" y="2332038"/>
            <a:ext cx="365125" cy="2559050"/>
          </a:xfrm>
          <a:prstGeom prst="rect">
            <a:avLst/>
          </a:prstGeom>
          <a:solidFill>
            <a:srgbClr val="FFFFFF"/>
          </a:solidFill>
          <a:ln w="9525">
            <a:solidFill>
              <a:srgbClr val="000000"/>
            </a:solidFill>
            <a:miter lim="800000"/>
            <a:headEnd/>
            <a:tailEnd/>
          </a:ln>
        </p:spPr>
        <p:txBody>
          <a:bodyPr/>
          <a:lstStyle/>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r>
              <a:rPr lang="es-ES" sz="800"/>
              <a:t>X</a:t>
            </a:r>
          </a:p>
          <a:p>
            <a:pPr algn="ctr" eaLnBrk="0" hangingPunct="0"/>
            <a:r>
              <a:rPr lang="es-ES" sz="800"/>
              <a:t>X</a:t>
            </a:r>
          </a:p>
        </p:txBody>
      </p:sp>
      <p:sp>
        <p:nvSpPr>
          <p:cNvPr id="52272" name="Rectangle 49"/>
          <p:cNvSpPr>
            <a:spLocks noChangeArrowheads="1"/>
          </p:cNvSpPr>
          <p:nvPr/>
        </p:nvSpPr>
        <p:spPr bwMode="auto">
          <a:xfrm>
            <a:off x="8320088" y="2332038"/>
            <a:ext cx="366712" cy="2559050"/>
          </a:xfrm>
          <a:prstGeom prst="rect">
            <a:avLst/>
          </a:prstGeom>
          <a:solidFill>
            <a:srgbClr val="FFFFFF"/>
          </a:solidFill>
          <a:ln w="9525">
            <a:solidFill>
              <a:srgbClr val="000000"/>
            </a:solidFill>
            <a:miter lim="800000"/>
            <a:headEnd/>
            <a:tailEnd/>
          </a:ln>
        </p:spPr>
        <p:txBody>
          <a:bodyPr/>
          <a:lstStyle/>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r>
              <a:rPr lang="es-ES" sz="800"/>
              <a:t>X</a:t>
            </a:r>
          </a:p>
          <a:p>
            <a:pPr algn="ctr" eaLnBrk="0" hangingPunct="0"/>
            <a:endParaRPr lang="es-ES" sz="800"/>
          </a:p>
          <a:p>
            <a:pPr algn="ctr" eaLnBrk="0" hangingPunct="0"/>
            <a:r>
              <a:rPr lang="es-ES" sz="800"/>
              <a:t>X</a:t>
            </a:r>
          </a:p>
        </p:txBody>
      </p:sp>
      <p:sp>
        <p:nvSpPr>
          <p:cNvPr id="52273" name="Rectangle 50"/>
          <p:cNvSpPr>
            <a:spLocks noChangeArrowheads="1"/>
          </p:cNvSpPr>
          <p:nvPr/>
        </p:nvSpPr>
        <p:spPr bwMode="auto">
          <a:xfrm>
            <a:off x="8686800" y="2332038"/>
            <a:ext cx="273050" cy="2559050"/>
          </a:xfrm>
          <a:prstGeom prst="rect">
            <a:avLst/>
          </a:prstGeom>
          <a:solidFill>
            <a:srgbClr val="FFFFFF"/>
          </a:solidFill>
          <a:ln w="9525">
            <a:solidFill>
              <a:srgbClr val="000000"/>
            </a:solidFill>
            <a:miter lim="800000"/>
            <a:headEnd/>
            <a:tailEnd/>
          </a:ln>
        </p:spPr>
        <p:txBody>
          <a:bodyPr/>
          <a:lstStyle/>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endParaRPr lang="es-ES" sz="800"/>
          </a:p>
          <a:p>
            <a:pPr algn="ctr" eaLnBrk="0" hangingPunct="0"/>
            <a:r>
              <a:rPr lang="es-ES" sz="800"/>
              <a:t>X</a:t>
            </a:r>
          </a:p>
          <a:p>
            <a:pPr algn="ctr" eaLnBrk="0" hangingPunct="0"/>
            <a:endParaRPr lang="es-ES" sz="800"/>
          </a:p>
          <a:p>
            <a:pPr algn="ctr" eaLnBrk="0" hangingPunct="0"/>
            <a:r>
              <a:rPr lang="es-ES" sz="800"/>
              <a:t>X</a:t>
            </a:r>
          </a:p>
          <a:p>
            <a:pPr algn="ctr" eaLnBrk="0" hangingPunct="0"/>
            <a:r>
              <a:rPr lang="es-ES" sz="800"/>
              <a:t>X</a:t>
            </a:r>
          </a:p>
          <a:p>
            <a:pPr algn="ctr" eaLnBrk="0" hangingPunct="0"/>
            <a:endParaRPr lang="es-ES" sz="800"/>
          </a:p>
          <a:p>
            <a:pPr algn="ctr" eaLnBrk="0" hangingPunct="0"/>
            <a:r>
              <a:rPr lang="es-ES" sz="800"/>
              <a:t>X</a:t>
            </a:r>
          </a:p>
        </p:txBody>
      </p:sp>
      <p:sp>
        <p:nvSpPr>
          <p:cNvPr id="52274" name="Rectangle 51"/>
          <p:cNvSpPr>
            <a:spLocks noChangeArrowheads="1"/>
          </p:cNvSpPr>
          <p:nvPr/>
        </p:nvSpPr>
        <p:spPr bwMode="auto">
          <a:xfrm>
            <a:off x="6400800" y="2332038"/>
            <a:ext cx="273050" cy="182562"/>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75" name="Rectangle 52"/>
          <p:cNvSpPr>
            <a:spLocks noChangeArrowheads="1"/>
          </p:cNvSpPr>
          <p:nvPr/>
        </p:nvSpPr>
        <p:spPr bwMode="auto">
          <a:xfrm>
            <a:off x="6673850" y="2332038"/>
            <a:ext cx="274638" cy="185737"/>
          </a:xfrm>
          <a:prstGeom prst="rect">
            <a:avLst/>
          </a:prstGeom>
          <a:solidFill>
            <a:srgbClr val="FFFFFF"/>
          </a:solidFill>
          <a:ln w="9525">
            <a:solidFill>
              <a:srgbClr val="000000"/>
            </a:solidFill>
            <a:miter lim="800000"/>
            <a:headEnd/>
            <a:tailEnd/>
          </a:ln>
        </p:spPr>
        <p:txBody>
          <a:bodyPr/>
          <a:lstStyle/>
          <a:p>
            <a:pPr algn="ctr" eaLnBrk="0" hangingPunct="0"/>
            <a:r>
              <a:rPr lang="es-ES" sz="800"/>
              <a:t>X</a:t>
            </a:r>
          </a:p>
        </p:txBody>
      </p:sp>
      <p:sp>
        <p:nvSpPr>
          <p:cNvPr id="52276" name="Line 53"/>
          <p:cNvSpPr>
            <a:spLocks noChangeShapeType="1"/>
          </p:cNvSpPr>
          <p:nvPr/>
        </p:nvSpPr>
        <p:spPr bwMode="auto">
          <a:xfrm>
            <a:off x="6948488" y="2514600"/>
            <a:ext cx="2011362" cy="0"/>
          </a:xfrm>
          <a:prstGeom prst="line">
            <a:avLst/>
          </a:prstGeom>
          <a:noFill/>
          <a:ln w="9525">
            <a:solidFill>
              <a:srgbClr val="000000"/>
            </a:solidFill>
            <a:round/>
            <a:headEnd/>
            <a:tailEnd/>
          </a:ln>
        </p:spPr>
        <p:txBody>
          <a:bodyPr/>
          <a:lstStyle/>
          <a:p>
            <a:endParaRPr lang="en-US"/>
          </a:p>
        </p:txBody>
      </p:sp>
      <p:sp>
        <p:nvSpPr>
          <p:cNvPr id="52277" name="Line 54"/>
          <p:cNvSpPr>
            <a:spLocks noChangeShapeType="1"/>
          </p:cNvSpPr>
          <p:nvPr/>
        </p:nvSpPr>
        <p:spPr bwMode="auto">
          <a:xfrm flipV="1">
            <a:off x="6405563" y="2697163"/>
            <a:ext cx="2554287" cy="3175"/>
          </a:xfrm>
          <a:prstGeom prst="line">
            <a:avLst/>
          </a:prstGeom>
          <a:noFill/>
          <a:ln w="9525">
            <a:solidFill>
              <a:srgbClr val="000000"/>
            </a:solidFill>
            <a:round/>
            <a:headEnd/>
            <a:tailEnd/>
          </a:ln>
        </p:spPr>
        <p:txBody>
          <a:bodyPr/>
          <a:lstStyle/>
          <a:p>
            <a:endParaRPr lang="en-US"/>
          </a:p>
        </p:txBody>
      </p:sp>
      <p:sp>
        <p:nvSpPr>
          <p:cNvPr id="52278" name="Line 55"/>
          <p:cNvSpPr>
            <a:spLocks noChangeShapeType="1"/>
          </p:cNvSpPr>
          <p:nvPr/>
        </p:nvSpPr>
        <p:spPr bwMode="auto">
          <a:xfrm flipV="1">
            <a:off x="6405563" y="3246438"/>
            <a:ext cx="2554287" cy="3175"/>
          </a:xfrm>
          <a:prstGeom prst="line">
            <a:avLst/>
          </a:prstGeom>
          <a:noFill/>
          <a:ln w="9525">
            <a:solidFill>
              <a:srgbClr val="000000"/>
            </a:solidFill>
            <a:round/>
            <a:headEnd/>
            <a:tailEnd/>
          </a:ln>
        </p:spPr>
        <p:txBody>
          <a:bodyPr/>
          <a:lstStyle/>
          <a:p>
            <a:endParaRPr lang="en-US"/>
          </a:p>
        </p:txBody>
      </p:sp>
      <p:sp>
        <p:nvSpPr>
          <p:cNvPr id="52279" name="Line 56"/>
          <p:cNvSpPr>
            <a:spLocks noChangeShapeType="1"/>
          </p:cNvSpPr>
          <p:nvPr/>
        </p:nvSpPr>
        <p:spPr bwMode="auto">
          <a:xfrm flipV="1">
            <a:off x="6405563" y="3429000"/>
            <a:ext cx="2554287" cy="3175"/>
          </a:xfrm>
          <a:prstGeom prst="line">
            <a:avLst/>
          </a:prstGeom>
          <a:noFill/>
          <a:ln w="9525">
            <a:solidFill>
              <a:srgbClr val="000000"/>
            </a:solidFill>
            <a:round/>
            <a:headEnd/>
            <a:tailEnd/>
          </a:ln>
        </p:spPr>
        <p:txBody>
          <a:bodyPr/>
          <a:lstStyle/>
          <a:p>
            <a:endParaRPr lang="en-US"/>
          </a:p>
        </p:txBody>
      </p:sp>
      <p:sp>
        <p:nvSpPr>
          <p:cNvPr id="52280" name="Line 57"/>
          <p:cNvSpPr>
            <a:spLocks noChangeShapeType="1"/>
          </p:cNvSpPr>
          <p:nvPr/>
        </p:nvSpPr>
        <p:spPr bwMode="auto">
          <a:xfrm flipV="1">
            <a:off x="6405563" y="3611563"/>
            <a:ext cx="2554287" cy="3175"/>
          </a:xfrm>
          <a:prstGeom prst="line">
            <a:avLst/>
          </a:prstGeom>
          <a:noFill/>
          <a:ln w="9525">
            <a:solidFill>
              <a:srgbClr val="000000"/>
            </a:solidFill>
            <a:round/>
            <a:headEnd/>
            <a:tailEnd/>
          </a:ln>
        </p:spPr>
        <p:txBody>
          <a:bodyPr/>
          <a:lstStyle/>
          <a:p>
            <a:endParaRPr lang="en-US"/>
          </a:p>
        </p:txBody>
      </p:sp>
      <p:sp>
        <p:nvSpPr>
          <p:cNvPr id="52281" name="Line 58"/>
          <p:cNvSpPr>
            <a:spLocks noChangeShapeType="1"/>
          </p:cNvSpPr>
          <p:nvPr/>
        </p:nvSpPr>
        <p:spPr bwMode="auto">
          <a:xfrm flipV="1">
            <a:off x="6405563" y="4160838"/>
            <a:ext cx="2554287" cy="3175"/>
          </a:xfrm>
          <a:prstGeom prst="line">
            <a:avLst/>
          </a:prstGeom>
          <a:noFill/>
          <a:ln w="9525">
            <a:solidFill>
              <a:srgbClr val="000000"/>
            </a:solidFill>
            <a:round/>
            <a:headEnd/>
            <a:tailEnd/>
          </a:ln>
        </p:spPr>
        <p:txBody>
          <a:bodyPr/>
          <a:lstStyle/>
          <a:p>
            <a:endParaRPr lang="en-US"/>
          </a:p>
        </p:txBody>
      </p:sp>
      <p:sp>
        <p:nvSpPr>
          <p:cNvPr id="52282" name="Line 59"/>
          <p:cNvSpPr>
            <a:spLocks noChangeShapeType="1"/>
          </p:cNvSpPr>
          <p:nvPr/>
        </p:nvSpPr>
        <p:spPr bwMode="auto">
          <a:xfrm flipV="1">
            <a:off x="6405563" y="4343400"/>
            <a:ext cx="2554287" cy="3175"/>
          </a:xfrm>
          <a:prstGeom prst="line">
            <a:avLst/>
          </a:prstGeom>
          <a:noFill/>
          <a:ln w="9525">
            <a:solidFill>
              <a:srgbClr val="000000"/>
            </a:solidFill>
            <a:round/>
            <a:headEnd/>
            <a:tailEnd/>
          </a:ln>
        </p:spPr>
        <p:txBody>
          <a:bodyPr/>
          <a:lstStyle/>
          <a:p>
            <a:endParaRPr lang="en-US"/>
          </a:p>
        </p:txBody>
      </p:sp>
      <p:sp>
        <p:nvSpPr>
          <p:cNvPr id="52283" name="Line 60"/>
          <p:cNvSpPr>
            <a:spLocks noChangeShapeType="1"/>
          </p:cNvSpPr>
          <p:nvPr/>
        </p:nvSpPr>
        <p:spPr bwMode="auto">
          <a:xfrm flipV="1">
            <a:off x="6405563" y="4525963"/>
            <a:ext cx="2554287" cy="3175"/>
          </a:xfrm>
          <a:prstGeom prst="line">
            <a:avLst/>
          </a:prstGeom>
          <a:noFill/>
          <a:ln w="9525">
            <a:solidFill>
              <a:srgbClr val="000000"/>
            </a:solidFill>
            <a:round/>
            <a:headEnd/>
            <a:tailEnd/>
          </a:ln>
        </p:spPr>
        <p:txBody>
          <a:bodyPr/>
          <a:lstStyle/>
          <a:p>
            <a:endParaRPr lang="en-US"/>
          </a:p>
        </p:txBody>
      </p:sp>
      <p:sp>
        <p:nvSpPr>
          <p:cNvPr id="52284" name="Rectangle 61"/>
          <p:cNvSpPr>
            <a:spLocks noChangeArrowheads="1"/>
          </p:cNvSpPr>
          <p:nvPr/>
        </p:nvSpPr>
        <p:spPr bwMode="auto">
          <a:xfrm>
            <a:off x="6400800" y="1219200"/>
            <a:ext cx="360363" cy="1101725"/>
          </a:xfrm>
          <a:prstGeom prst="rect">
            <a:avLst/>
          </a:prstGeom>
          <a:solidFill>
            <a:srgbClr val="FFFFFF"/>
          </a:solidFill>
          <a:ln w="9525">
            <a:solidFill>
              <a:srgbClr val="000000"/>
            </a:solidFill>
            <a:miter lim="800000"/>
            <a:headEnd/>
            <a:tailEnd/>
          </a:ln>
        </p:spPr>
        <p:txBody>
          <a:bodyPr vert="eaVert"/>
          <a:lstStyle/>
          <a:p>
            <a:pPr algn="ctr" eaLnBrk="0" hangingPunct="0"/>
            <a:r>
              <a:rPr lang="es-ES" sz="800"/>
              <a:t>ELIMINAR</a:t>
            </a:r>
          </a:p>
        </p:txBody>
      </p:sp>
      <p:sp>
        <p:nvSpPr>
          <p:cNvPr id="52285" name="Rectangle 62"/>
          <p:cNvSpPr>
            <a:spLocks noChangeArrowheads="1"/>
          </p:cNvSpPr>
          <p:nvPr/>
        </p:nvSpPr>
        <p:spPr bwMode="auto">
          <a:xfrm>
            <a:off x="6680200" y="1233488"/>
            <a:ext cx="360363" cy="1101725"/>
          </a:xfrm>
          <a:prstGeom prst="rect">
            <a:avLst/>
          </a:prstGeom>
          <a:solidFill>
            <a:srgbClr val="FFFFFF"/>
          </a:solidFill>
          <a:ln w="9525">
            <a:solidFill>
              <a:srgbClr val="000000"/>
            </a:solidFill>
            <a:miter lim="800000"/>
            <a:headEnd/>
            <a:tailEnd/>
          </a:ln>
        </p:spPr>
        <p:txBody>
          <a:bodyPr vert="eaVert"/>
          <a:lstStyle/>
          <a:p>
            <a:pPr algn="ctr" eaLnBrk="0" hangingPunct="0"/>
            <a:r>
              <a:rPr lang="es-ES" sz="800"/>
              <a:t>SEPARAR</a:t>
            </a:r>
          </a:p>
        </p:txBody>
      </p:sp>
      <p:sp>
        <p:nvSpPr>
          <p:cNvPr id="52286" name="Rectangle 63"/>
          <p:cNvSpPr>
            <a:spLocks noChangeArrowheads="1"/>
          </p:cNvSpPr>
          <p:nvPr/>
        </p:nvSpPr>
        <p:spPr bwMode="auto">
          <a:xfrm>
            <a:off x="6954838" y="1233488"/>
            <a:ext cx="360362" cy="1101725"/>
          </a:xfrm>
          <a:prstGeom prst="rect">
            <a:avLst/>
          </a:prstGeom>
          <a:solidFill>
            <a:srgbClr val="FFFFFF"/>
          </a:solidFill>
          <a:ln w="9525">
            <a:solidFill>
              <a:srgbClr val="000000"/>
            </a:solidFill>
            <a:miter lim="800000"/>
            <a:headEnd/>
            <a:tailEnd/>
          </a:ln>
        </p:spPr>
        <p:txBody>
          <a:bodyPr vert="eaVert"/>
          <a:lstStyle/>
          <a:p>
            <a:pPr algn="ctr" eaLnBrk="0" hangingPunct="0"/>
            <a:r>
              <a:rPr lang="es-ES" sz="800"/>
              <a:t>PROTEGER</a:t>
            </a:r>
          </a:p>
        </p:txBody>
      </p:sp>
      <p:sp>
        <p:nvSpPr>
          <p:cNvPr id="52287" name="Rectangle 64"/>
          <p:cNvSpPr>
            <a:spLocks noChangeArrowheads="1"/>
          </p:cNvSpPr>
          <p:nvPr/>
        </p:nvSpPr>
        <p:spPr bwMode="auto">
          <a:xfrm>
            <a:off x="7229475" y="1233488"/>
            <a:ext cx="358775" cy="1101725"/>
          </a:xfrm>
          <a:prstGeom prst="rect">
            <a:avLst/>
          </a:prstGeom>
          <a:solidFill>
            <a:srgbClr val="FFFFFF"/>
          </a:solidFill>
          <a:ln w="9525">
            <a:solidFill>
              <a:srgbClr val="000000"/>
            </a:solidFill>
            <a:miter lim="800000"/>
            <a:headEnd/>
            <a:tailEnd/>
          </a:ln>
        </p:spPr>
        <p:txBody>
          <a:bodyPr vert="eaVert"/>
          <a:lstStyle/>
          <a:p>
            <a:pPr algn="ctr" eaLnBrk="0" hangingPunct="0"/>
            <a:r>
              <a:rPr lang="es-ES" sz="800"/>
              <a:t>MANTENER</a:t>
            </a:r>
          </a:p>
        </p:txBody>
      </p:sp>
      <p:sp>
        <p:nvSpPr>
          <p:cNvPr id="52288" name="Rectangle 65"/>
          <p:cNvSpPr>
            <a:spLocks noChangeArrowheads="1"/>
          </p:cNvSpPr>
          <p:nvPr/>
        </p:nvSpPr>
        <p:spPr bwMode="auto">
          <a:xfrm>
            <a:off x="7588250" y="1233488"/>
            <a:ext cx="366713" cy="1101725"/>
          </a:xfrm>
          <a:prstGeom prst="rect">
            <a:avLst/>
          </a:prstGeom>
          <a:solidFill>
            <a:srgbClr val="FFFFFF"/>
          </a:solidFill>
          <a:ln w="9525">
            <a:solidFill>
              <a:srgbClr val="000000"/>
            </a:solidFill>
            <a:miter lim="800000"/>
            <a:headEnd/>
            <a:tailEnd/>
          </a:ln>
        </p:spPr>
        <p:txBody>
          <a:bodyPr vert="eaVert"/>
          <a:lstStyle/>
          <a:p>
            <a:pPr algn="ctr" eaLnBrk="0" hangingPunct="0"/>
            <a:r>
              <a:rPr lang="es-ES" sz="800"/>
              <a:t>SELECCIONAR</a:t>
            </a:r>
          </a:p>
        </p:txBody>
      </p:sp>
      <p:sp>
        <p:nvSpPr>
          <p:cNvPr id="52289" name="Rectangle 66"/>
          <p:cNvSpPr>
            <a:spLocks noChangeArrowheads="1"/>
          </p:cNvSpPr>
          <p:nvPr/>
        </p:nvSpPr>
        <p:spPr bwMode="auto">
          <a:xfrm>
            <a:off x="7954963" y="1233488"/>
            <a:ext cx="365125" cy="1098550"/>
          </a:xfrm>
          <a:prstGeom prst="rect">
            <a:avLst/>
          </a:prstGeom>
          <a:solidFill>
            <a:srgbClr val="FFFFFF"/>
          </a:solidFill>
          <a:ln w="9525">
            <a:solidFill>
              <a:srgbClr val="000000"/>
            </a:solidFill>
            <a:miter lim="800000"/>
            <a:headEnd/>
            <a:tailEnd/>
          </a:ln>
        </p:spPr>
        <p:txBody>
          <a:bodyPr vert="eaVert"/>
          <a:lstStyle/>
          <a:p>
            <a:pPr algn="ctr" eaLnBrk="0" hangingPunct="0"/>
            <a:r>
              <a:rPr lang="es-ES" sz="800"/>
              <a:t>ENTRENAR</a:t>
            </a:r>
          </a:p>
        </p:txBody>
      </p:sp>
      <p:sp>
        <p:nvSpPr>
          <p:cNvPr id="52290" name="Rectangle 67"/>
          <p:cNvSpPr>
            <a:spLocks noChangeArrowheads="1"/>
          </p:cNvSpPr>
          <p:nvPr/>
        </p:nvSpPr>
        <p:spPr bwMode="auto">
          <a:xfrm>
            <a:off x="8320088" y="1233488"/>
            <a:ext cx="366712" cy="1098550"/>
          </a:xfrm>
          <a:prstGeom prst="rect">
            <a:avLst/>
          </a:prstGeom>
          <a:solidFill>
            <a:srgbClr val="FFFFFF"/>
          </a:solidFill>
          <a:ln w="9525">
            <a:solidFill>
              <a:srgbClr val="000000"/>
            </a:solidFill>
            <a:miter lim="800000"/>
            <a:headEnd/>
            <a:tailEnd/>
          </a:ln>
        </p:spPr>
        <p:txBody>
          <a:bodyPr vert="eaVert"/>
          <a:lstStyle/>
          <a:p>
            <a:pPr algn="ctr" eaLnBrk="0" hangingPunct="0"/>
            <a:r>
              <a:rPr lang="es-ES" sz="800"/>
              <a:t>REGLAMENTAR</a:t>
            </a:r>
          </a:p>
        </p:txBody>
      </p:sp>
      <p:sp>
        <p:nvSpPr>
          <p:cNvPr id="52291" name="Rectangle 68"/>
          <p:cNvSpPr>
            <a:spLocks noChangeArrowheads="1"/>
          </p:cNvSpPr>
          <p:nvPr/>
        </p:nvSpPr>
        <p:spPr bwMode="auto">
          <a:xfrm>
            <a:off x="8686800" y="1233488"/>
            <a:ext cx="273050" cy="1098550"/>
          </a:xfrm>
          <a:prstGeom prst="rect">
            <a:avLst/>
          </a:prstGeom>
          <a:solidFill>
            <a:srgbClr val="FFFFFF"/>
          </a:solidFill>
          <a:ln w="9525">
            <a:solidFill>
              <a:srgbClr val="000000"/>
            </a:solidFill>
            <a:miter lim="800000"/>
            <a:headEnd/>
            <a:tailEnd/>
          </a:ln>
        </p:spPr>
        <p:txBody>
          <a:bodyPr vert="eaVert"/>
          <a:lstStyle/>
          <a:p>
            <a:pPr algn="ctr" eaLnBrk="0" hangingPunct="0"/>
            <a:r>
              <a:rPr lang="es-ES" sz="800"/>
              <a:t>MOTIVAR</a:t>
            </a:r>
          </a:p>
        </p:txBody>
      </p:sp>
      <p:sp>
        <p:nvSpPr>
          <p:cNvPr id="52292" name="Rectangle 69"/>
          <p:cNvSpPr>
            <a:spLocks noChangeArrowheads="1"/>
          </p:cNvSpPr>
          <p:nvPr/>
        </p:nvSpPr>
        <p:spPr bwMode="auto">
          <a:xfrm>
            <a:off x="6405563" y="1050925"/>
            <a:ext cx="1182687" cy="182563"/>
          </a:xfrm>
          <a:prstGeom prst="rect">
            <a:avLst/>
          </a:prstGeom>
          <a:solidFill>
            <a:srgbClr val="FFFFFF"/>
          </a:solidFill>
          <a:ln w="9525">
            <a:solidFill>
              <a:srgbClr val="000000"/>
            </a:solidFill>
            <a:miter lim="800000"/>
            <a:headEnd/>
            <a:tailEnd/>
          </a:ln>
        </p:spPr>
        <p:txBody>
          <a:bodyPr/>
          <a:lstStyle/>
          <a:p>
            <a:pPr algn="ctr" eaLnBrk="0" hangingPunct="0"/>
            <a:r>
              <a:rPr lang="es-ES" sz="800"/>
              <a:t>AMBIENTAL</a:t>
            </a:r>
          </a:p>
        </p:txBody>
      </p:sp>
      <p:sp>
        <p:nvSpPr>
          <p:cNvPr id="52293" name="Rectangle 70"/>
          <p:cNvSpPr>
            <a:spLocks noChangeArrowheads="1"/>
          </p:cNvSpPr>
          <p:nvPr/>
        </p:nvSpPr>
        <p:spPr bwMode="auto">
          <a:xfrm>
            <a:off x="7588250" y="1050925"/>
            <a:ext cx="1371600" cy="182563"/>
          </a:xfrm>
          <a:prstGeom prst="rect">
            <a:avLst/>
          </a:prstGeom>
          <a:solidFill>
            <a:srgbClr val="FFFFFF"/>
          </a:solidFill>
          <a:ln w="9525">
            <a:solidFill>
              <a:srgbClr val="000000"/>
            </a:solidFill>
            <a:miter lim="800000"/>
            <a:headEnd/>
            <a:tailEnd/>
          </a:ln>
        </p:spPr>
        <p:txBody>
          <a:bodyPr/>
          <a:lstStyle/>
          <a:p>
            <a:pPr algn="ctr" eaLnBrk="0" hangingPunct="0"/>
            <a:r>
              <a:rPr lang="es-ES_tradnl" sz="800"/>
              <a:t>COMPORTAMIENTO</a:t>
            </a:r>
          </a:p>
        </p:txBody>
      </p:sp>
      <p:sp>
        <p:nvSpPr>
          <p:cNvPr id="52294" name="Rectangle 71"/>
          <p:cNvSpPr>
            <a:spLocks noChangeArrowheads="1"/>
          </p:cNvSpPr>
          <p:nvPr/>
        </p:nvSpPr>
        <p:spPr bwMode="auto">
          <a:xfrm>
            <a:off x="6405563" y="868363"/>
            <a:ext cx="2554287" cy="185737"/>
          </a:xfrm>
          <a:prstGeom prst="rect">
            <a:avLst/>
          </a:prstGeom>
          <a:solidFill>
            <a:srgbClr val="FFFFFF"/>
          </a:solidFill>
          <a:ln w="9525">
            <a:solidFill>
              <a:srgbClr val="000000"/>
            </a:solidFill>
            <a:miter lim="800000"/>
            <a:headEnd/>
            <a:tailEnd/>
          </a:ln>
        </p:spPr>
        <p:txBody>
          <a:bodyPr/>
          <a:lstStyle/>
          <a:p>
            <a:pPr algn="ctr" eaLnBrk="0" hangingPunct="0"/>
            <a:r>
              <a:rPr lang="es-ES" sz="800"/>
              <a:t>CONTROL</a:t>
            </a:r>
          </a:p>
        </p:txBody>
      </p:sp>
      <p:sp>
        <p:nvSpPr>
          <p:cNvPr id="52295" name="Line 72"/>
          <p:cNvSpPr>
            <a:spLocks noChangeShapeType="1"/>
          </p:cNvSpPr>
          <p:nvPr/>
        </p:nvSpPr>
        <p:spPr bwMode="auto">
          <a:xfrm>
            <a:off x="6400800" y="2879725"/>
            <a:ext cx="2559050" cy="0"/>
          </a:xfrm>
          <a:prstGeom prst="line">
            <a:avLst/>
          </a:prstGeom>
          <a:noFill/>
          <a:ln w="9525">
            <a:solidFill>
              <a:srgbClr val="000000"/>
            </a:solidFill>
            <a:round/>
            <a:headEnd/>
            <a:tailEnd/>
          </a:ln>
        </p:spPr>
        <p:txBody>
          <a:bodyPr/>
          <a:lstStyle/>
          <a:p>
            <a:endParaRPr lang="en-US"/>
          </a:p>
        </p:txBody>
      </p:sp>
      <p:sp>
        <p:nvSpPr>
          <p:cNvPr id="52296" name="Line 73"/>
          <p:cNvSpPr>
            <a:spLocks noChangeShapeType="1"/>
          </p:cNvSpPr>
          <p:nvPr/>
        </p:nvSpPr>
        <p:spPr bwMode="auto">
          <a:xfrm>
            <a:off x="6400800" y="3062288"/>
            <a:ext cx="2559050" cy="0"/>
          </a:xfrm>
          <a:prstGeom prst="line">
            <a:avLst/>
          </a:prstGeom>
          <a:noFill/>
          <a:ln w="9525">
            <a:solidFill>
              <a:srgbClr val="000000"/>
            </a:solidFill>
            <a:round/>
            <a:headEnd/>
            <a:tailEnd/>
          </a:ln>
        </p:spPr>
        <p:txBody>
          <a:bodyPr/>
          <a:lstStyle/>
          <a:p>
            <a:endParaRPr lang="en-US"/>
          </a:p>
        </p:txBody>
      </p:sp>
      <p:sp>
        <p:nvSpPr>
          <p:cNvPr id="52297" name="Line 74"/>
          <p:cNvSpPr>
            <a:spLocks noChangeShapeType="1"/>
          </p:cNvSpPr>
          <p:nvPr/>
        </p:nvSpPr>
        <p:spPr bwMode="auto">
          <a:xfrm>
            <a:off x="6400800" y="3794125"/>
            <a:ext cx="2559050" cy="0"/>
          </a:xfrm>
          <a:prstGeom prst="line">
            <a:avLst/>
          </a:prstGeom>
          <a:noFill/>
          <a:ln w="9525">
            <a:solidFill>
              <a:srgbClr val="000000"/>
            </a:solidFill>
            <a:round/>
            <a:headEnd/>
            <a:tailEnd/>
          </a:ln>
        </p:spPr>
        <p:txBody>
          <a:bodyPr/>
          <a:lstStyle/>
          <a:p>
            <a:endParaRPr lang="en-US"/>
          </a:p>
        </p:txBody>
      </p:sp>
      <p:sp>
        <p:nvSpPr>
          <p:cNvPr id="52298" name="Line 75"/>
          <p:cNvSpPr>
            <a:spLocks noChangeShapeType="1"/>
          </p:cNvSpPr>
          <p:nvPr/>
        </p:nvSpPr>
        <p:spPr bwMode="auto">
          <a:xfrm>
            <a:off x="6400800" y="3976688"/>
            <a:ext cx="2559050" cy="0"/>
          </a:xfrm>
          <a:prstGeom prst="line">
            <a:avLst/>
          </a:prstGeom>
          <a:noFill/>
          <a:ln w="9525">
            <a:solidFill>
              <a:srgbClr val="000000"/>
            </a:solidFill>
            <a:round/>
            <a:headEnd/>
            <a:tailEnd/>
          </a:ln>
        </p:spPr>
        <p:txBody>
          <a:bodyPr/>
          <a:lstStyle/>
          <a:p>
            <a:endParaRPr lang="en-US"/>
          </a:p>
        </p:txBody>
      </p:sp>
      <p:sp>
        <p:nvSpPr>
          <p:cNvPr id="52299" name="Line 76"/>
          <p:cNvSpPr>
            <a:spLocks noChangeShapeType="1"/>
          </p:cNvSpPr>
          <p:nvPr/>
        </p:nvSpPr>
        <p:spPr bwMode="auto">
          <a:xfrm>
            <a:off x="6400800" y="4708525"/>
            <a:ext cx="2559050" cy="0"/>
          </a:xfrm>
          <a:prstGeom prst="line">
            <a:avLst/>
          </a:prstGeom>
          <a:noFill/>
          <a:ln w="9525">
            <a:solidFill>
              <a:srgbClr val="000000"/>
            </a:solidFill>
            <a:round/>
            <a:headEnd/>
            <a:tailEnd/>
          </a:ln>
        </p:spPr>
        <p:txBody>
          <a:bodyPr/>
          <a:lstStyle/>
          <a:p>
            <a:endParaRPr lang="en-US"/>
          </a:p>
        </p:txBody>
      </p:sp>
      <p:sp>
        <p:nvSpPr>
          <p:cNvPr id="52300" name="Rectangle 77"/>
          <p:cNvSpPr>
            <a:spLocks noChangeArrowheads="1"/>
          </p:cNvSpPr>
          <p:nvPr/>
        </p:nvSpPr>
        <p:spPr bwMode="auto">
          <a:xfrm>
            <a:off x="3840163" y="5348288"/>
            <a:ext cx="5119687" cy="184150"/>
          </a:xfrm>
          <a:prstGeom prst="rect">
            <a:avLst/>
          </a:prstGeom>
          <a:solidFill>
            <a:srgbClr val="FFFFFF"/>
          </a:solidFill>
          <a:ln w="9525">
            <a:solidFill>
              <a:srgbClr val="000000"/>
            </a:solidFill>
            <a:miter lim="800000"/>
            <a:headEnd/>
            <a:tailEnd/>
          </a:ln>
        </p:spPr>
        <p:txBody>
          <a:bodyPr/>
          <a:lstStyle/>
          <a:p>
            <a:pPr eaLnBrk="0" hangingPunct="0"/>
            <a:r>
              <a:rPr lang="es-ES" sz="800"/>
              <a:t>1. PRIMEROS AUXILIOS                                                               X</a:t>
            </a:r>
          </a:p>
        </p:txBody>
      </p:sp>
      <p:sp>
        <p:nvSpPr>
          <p:cNvPr id="52301" name="Rectangle 78"/>
          <p:cNvSpPr>
            <a:spLocks noChangeArrowheads="1"/>
          </p:cNvSpPr>
          <p:nvPr/>
        </p:nvSpPr>
        <p:spPr bwMode="auto">
          <a:xfrm>
            <a:off x="3840163" y="5532438"/>
            <a:ext cx="5119687" cy="273050"/>
          </a:xfrm>
          <a:prstGeom prst="rect">
            <a:avLst/>
          </a:prstGeom>
          <a:solidFill>
            <a:srgbClr val="FFFFFF"/>
          </a:solidFill>
          <a:ln w="9525">
            <a:solidFill>
              <a:srgbClr val="000000"/>
            </a:solidFill>
            <a:miter lim="800000"/>
            <a:headEnd/>
            <a:tailEnd/>
          </a:ln>
        </p:spPr>
        <p:txBody>
          <a:bodyPr/>
          <a:lstStyle/>
          <a:p>
            <a:pPr eaLnBrk="0" hangingPunct="0"/>
            <a:r>
              <a:rPr lang="es-ES" sz="800"/>
              <a:t>2. EXAMENES MEDICOS                                                              X</a:t>
            </a:r>
          </a:p>
        </p:txBody>
      </p:sp>
      <p:sp>
        <p:nvSpPr>
          <p:cNvPr id="52302" name="Rectangle 79"/>
          <p:cNvSpPr>
            <a:spLocks noChangeArrowheads="1"/>
          </p:cNvSpPr>
          <p:nvPr/>
        </p:nvSpPr>
        <p:spPr bwMode="auto">
          <a:xfrm>
            <a:off x="3840163" y="5805488"/>
            <a:ext cx="5119687" cy="274637"/>
          </a:xfrm>
          <a:prstGeom prst="rect">
            <a:avLst/>
          </a:prstGeom>
          <a:solidFill>
            <a:srgbClr val="FFFFFF"/>
          </a:solidFill>
          <a:ln w="9525">
            <a:solidFill>
              <a:srgbClr val="000000"/>
            </a:solidFill>
            <a:miter lim="800000"/>
            <a:headEnd/>
            <a:tailEnd/>
          </a:ln>
        </p:spPr>
        <p:txBody>
          <a:bodyPr/>
          <a:lstStyle/>
          <a:p>
            <a:pPr eaLnBrk="0" hangingPunct="0"/>
            <a:r>
              <a:rPr lang="es-ES" sz="800"/>
              <a:t>3. REHABILITACION                                                                      X</a:t>
            </a:r>
          </a:p>
        </p:txBody>
      </p:sp>
      <p:sp>
        <p:nvSpPr>
          <p:cNvPr id="52303" name="Rectangle 80"/>
          <p:cNvSpPr>
            <a:spLocks noChangeArrowheads="1"/>
          </p:cNvSpPr>
          <p:nvPr/>
        </p:nvSpPr>
        <p:spPr bwMode="auto">
          <a:xfrm>
            <a:off x="3840163" y="6080125"/>
            <a:ext cx="5119687" cy="274638"/>
          </a:xfrm>
          <a:prstGeom prst="rect">
            <a:avLst/>
          </a:prstGeom>
          <a:solidFill>
            <a:srgbClr val="FFFFFF"/>
          </a:solidFill>
          <a:ln w="9525">
            <a:solidFill>
              <a:srgbClr val="000000"/>
            </a:solidFill>
            <a:miter lim="800000"/>
            <a:headEnd/>
            <a:tailEnd/>
          </a:ln>
        </p:spPr>
        <p:txBody>
          <a:bodyPr/>
          <a:lstStyle/>
          <a:p>
            <a:pPr eaLnBrk="0" hangingPunct="0"/>
            <a:r>
              <a:rPr lang="es-ES" sz="800"/>
              <a:t>4. PROCEDIMIENTO DE EMERGENCIA                                       X                                             X</a:t>
            </a:r>
          </a:p>
        </p:txBody>
      </p:sp>
      <p:sp>
        <p:nvSpPr>
          <p:cNvPr id="52304" name="Rectangle 81"/>
          <p:cNvSpPr>
            <a:spLocks noChangeArrowheads="1"/>
          </p:cNvSpPr>
          <p:nvPr/>
        </p:nvSpPr>
        <p:spPr bwMode="auto">
          <a:xfrm>
            <a:off x="3840163" y="6354763"/>
            <a:ext cx="5119687" cy="274637"/>
          </a:xfrm>
          <a:prstGeom prst="rect">
            <a:avLst/>
          </a:prstGeom>
          <a:solidFill>
            <a:srgbClr val="FFFFFF"/>
          </a:solidFill>
          <a:ln w="9525">
            <a:solidFill>
              <a:srgbClr val="000000"/>
            </a:solidFill>
            <a:miter lim="800000"/>
            <a:headEnd/>
            <a:tailEnd/>
          </a:ln>
        </p:spPr>
        <p:txBody>
          <a:bodyPr/>
          <a:lstStyle/>
          <a:p>
            <a:pPr eaLnBrk="0" hangingPunct="0"/>
            <a:r>
              <a:rPr lang="es-ES" sz="800"/>
              <a:t>5. SALVAMENTO                                                                                                                            X</a:t>
            </a:r>
          </a:p>
        </p:txBody>
      </p:sp>
      <p:sp>
        <p:nvSpPr>
          <p:cNvPr id="52305" name="Rectangle 82"/>
          <p:cNvSpPr>
            <a:spLocks noChangeArrowheads="1"/>
          </p:cNvSpPr>
          <p:nvPr/>
        </p:nvSpPr>
        <p:spPr bwMode="auto">
          <a:xfrm>
            <a:off x="6308725" y="4983163"/>
            <a:ext cx="1279525" cy="365125"/>
          </a:xfrm>
          <a:prstGeom prst="rect">
            <a:avLst/>
          </a:prstGeom>
          <a:solidFill>
            <a:srgbClr val="FFFFFF"/>
          </a:solidFill>
          <a:ln w="9525">
            <a:solidFill>
              <a:srgbClr val="000000"/>
            </a:solidFill>
            <a:miter lim="800000"/>
            <a:headEnd/>
            <a:tailEnd/>
          </a:ln>
        </p:spPr>
        <p:txBody>
          <a:bodyPr/>
          <a:lstStyle/>
          <a:p>
            <a:pPr eaLnBrk="0" hangingPunct="0"/>
            <a:r>
              <a:rPr lang="es-ES" sz="800"/>
              <a:t>CONTROL LESIONES</a:t>
            </a:r>
          </a:p>
        </p:txBody>
      </p:sp>
      <p:sp>
        <p:nvSpPr>
          <p:cNvPr id="52306" name="Rectangle 83"/>
          <p:cNvSpPr>
            <a:spLocks noChangeArrowheads="1"/>
          </p:cNvSpPr>
          <p:nvPr/>
        </p:nvSpPr>
        <p:spPr bwMode="auto">
          <a:xfrm>
            <a:off x="7588250" y="4983163"/>
            <a:ext cx="1371600" cy="365125"/>
          </a:xfrm>
          <a:prstGeom prst="rect">
            <a:avLst/>
          </a:prstGeom>
          <a:solidFill>
            <a:srgbClr val="FFFFFF"/>
          </a:solidFill>
          <a:ln w="9525">
            <a:solidFill>
              <a:srgbClr val="000000"/>
            </a:solidFill>
            <a:miter lim="800000"/>
            <a:headEnd/>
            <a:tailEnd/>
          </a:ln>
        </p:spPr>
        <p:txBody>
          <a:bodyPr/>
          <a:lstStyle/>
          <a:p>
            <a:pPr eaLnBrk="0" hangingPunct="0"/>
            <a:r>
              <a:rPr lang="es-ES" sz="800"/>
              <a:t>CONTROL DE DAÑOS</a:t>
            </a:r>
          </a:p>
        </p:txBody>
      </p:sp>
      <p:sp>
        <p:nvSpPr>
          <p:cNvPr id="52307" name="Line 84"/>
          <p:cNvSpPr>
            <a:spLocks noChangeShapeType="1"/>
          </p:cNvSpPr>
          <p:nvPr/>
        </p:nvSpPr>
        <p:spPr bwMode="auto">
          <a:xfrm>
            <a:off x="6308725" y="5257800"/>
            <a:ext cx="0" cy="1371600"/>
          </a:xfrm>
          <a:prstGeom prst="line">
            <a:avLst/>
          </a:prstGeom>
          <a:noFill/>
          <a:ln w="9525">
            <a:solidFill>
              <a:srgbClr val="000000"/>
            </a:solidFill>
            <a:round/>
            <a:headEnd/>
            <a:tailEnd/>
          </a:ln>
        </p:spPr>
        <p:txBody>
          <a:bodyPr/>
          <a:lstStyle/>
          <a:p>
            <a:endParaRPr lang="en-US"/>
          </a:p>
        </p:txBody>
      </p:sp>
      <p:sp>
        <p:nvSpPr>
          <p:cNvPr id="52308" name="Line 85"/>
          <p:cNvSpPr>
            <a:spLocks noChangeShapeType="1"/>
          </p:cNvSpPr>
          <p:nvPr/>
        </p:nvSpPr>
        <p:spPr bwMode="auto">
          <a:xfrm>
            <a:off x="7588250" y="5257800"/>
            <a:ext cx="0" cy="1371600"/>
          </a:xfrm>
          <a:prstGeom prst="line">
            <a:avLst/>
          </a:prstGeom>
          <a:noFill/>
          <a:ln w="9525">
            <a:solidFill>
              <a:srgbClr val="000000"/>
            </a:solidFill>
            <a:round/>
            <a:headEnd/>
            <a:tailEnd/>
          </a:ln>
        </p:spPr>
        <p:txBody>
          <a:bodyPr/>
          <a:lstStyle/>
          <a:p>
            <a:endParaRPr lang="en-US"/>
          </a:p>
        </p:txBody>
      </p:sp>
      <p:sp>
        <p:nvSpPr>
          <p:cNvPr id="52309" name="Rectangle 86"/>
          <p:cNvSpPr>
            <a:spLocks noChangeArrowheads="1"/>
          </p:cNvSpPr>
          <p:nvPr/>
        </p:nvSpPr>
        <p:spPr bwMode="auto">
          <a:xfrm>
            <a:off x="1371600" y="1600200"/>
            <a:ext cx="1554163" cy="731838"/>
          </a:xfrm>
          <a:prstGeom prst="rect">
            <a:avLst/>
          </a:prstGeom>
          <a:solidFill>
            <a:srgbClr val="FFFFFF"/>
          </a:solidFill>
          <a:ln w="9525">
            <a:noFill/>
            <a:miter lim="800000"/>
            <a:headEnd/>
            <a:tailEnd/>
          </a:ln>
        </p:spPr>
        <p:txBody>
          <a:bodyPr/>
          <a:lstStyle/>
          <a:p>
            <a:pPr algn="ctr" eaLnBrk="0" hangingPunct="0"/>
            <a:r>
              <a:rPr lang="es-ES_tradnl" sz="800" b="1"/>
              <a:t>A. IDENTIFICACION DE LAS CAUSAS DE LOS ACCIDENTES</a:t>
            </a:r>
          </a:p>
        </p:txBody>
      </p:sp>
      <p:sp>
        <p:nvSpPr>
          <p:cNvPr id="52310" name="Rectangle 87"/>
          <p:cNvSpPr>
            <a:spLocks noChangeArrowheads="1"/>
          </p:cNvSpPr>
          <p:nvPr/>
        </p:nvSpPr>
        <p:spPr bwMode="auto">
          <a:xfrm>
            <a:off x="3930650" y="1508125"/>
            <a:ext cx="2286000" cy="731838"/>
          </a:xfrm>
          <a:prstGeom prst="rect">
            <a:avLst/>
          </a:prstGeom>
          <a:solidFill>
            <a:srgbClr val="FFFFFF"/>
          </a:solidFill>
          <a:ln w="9525">
            <a:noFill/>
            <a:miter lim="800000"/>
            <a:headEnd/>
            <a:tailEnd/>
          </a:ln>
        </p:spPr>
        <p:txBody>
          <a:bodyPr/>
          <a:lstStyle/>
          <a:p>
            <a:pPr algn="ctr" eaLnBrk="0" hangingPunct="0"/>
            <a:endParaRPr lang="es-ES_tradnl" sz="800" b="1"/>
          </a:p>
          <a:p>
            <a:pPr algn="ctr" eaLnBrk="0" hangingPunct="0"/>
            <a:r>
              <a:rPr lang="es-ES_tradnl" sz="800" b="1"/>
              <a:t>B. CONTROL DE LAS CAUSAS DE LOS ACCIDENTES</a:t>
            </a:r>
          </a:p>
        </p:txBody>
      </p:sp>
      <p:sp>
        <p:nvSpPr>
          <p:cNvPr id="52311" name="Rectangle 88"/>
          <p:cNvSpPr>
            <a:spLocks noChangeArrowheads="1"/>
          </p:cNvSpPr>
          <p:nvPr/>
        </p:nvSpPr>
        <p:spPr bwMode="auto">
          <a:xfrm>
            <a:off x="3930650" y="4983163"/>
            <a:ext cx="2378075" cy="365125"/>
          </a:xfrm>
          <a:prstGeom prst="rect">
            <a:avLst/>
          </a:prstGeom>
          <a:solidFill>
            <a:srgbClr val="FFFFFF"/>
          </a:solidFill>
          <a:ln w="9525">
            <a:noFill/>
            <a:miter lim="800000"/>
            <a:headEnd/>
            <a:tailEnd/>
          </a:ln>
        </p:spPr>
        <p:txBody>
          <a:bodyPr/>
          <a:lstStyle/>
          <a:p>
            <a:pPr algn="ctr" eaLnBrk="0" hangingPunct="0"/>
            <a:r>
              <a:rPr lang="es-ES" sz="800" b="1"/>
              <a:t>C. REDUCCION DE LAS PERDIDAS POR ACCIDENTES</a:t>
            </a:r>
          </a:p>
        </p:txBody>
      </p:sp>
      <p:sp>
        <p:nvSpPr>
          <p:cNvPr id="52312" name="Line 89"/>
          <p:cNvSpPr>
            <a:spLocks noChangeShapeType="1"/>
          </p:cNvSpPr>
          <p:nvPr/>
        </p:nvSpPr>
        <p:spPr bwMode="auto">
          <a:xfrm flipV="1">
            <a:off x="639763" y="2605088"/>
            <a:ext cx="0" cy="184150"/>
          </a:xfrm>
          <a:prstGeom prst="line">
            <a:avLst/>
          </a:prstGeom>
          <a:noFill/>
          <a:ln w="9525">
            <a:solidFill>
              <a:srgbClr val="000000"/>
            </a:solidFill>
            <a:round/>
            <a:headEnd/>
            <a:tailEnd type="triangle" w="med" len="med"/>
          </a:ln>
        </p:spPr>
        <p:txBody>
          <a:bodyPr/>
          <a:lstStyle/>
          <a:p>
            <a:endParaRPr lang="en-US"/>
          </a:p>
        </p:txBody>
      </p:sp>
      <p:sp>
        <p:nvSpPr>
          <p:cNvPr id="52313" name="Line 90"/>
          <p:cNvSpPr>
            <a:spLocks noChangeShapeType="1"/>
          </p:cNvSpPr>
          <p:nvPr/>
        </p:nvSpPr>
        <p:spPr bwMode="auto">
          <a:xfrm>
            <a:off x="639763" y="3246438"/>
            <a:ext cx="0" cy="639762"/>
          </a:xfrm>
          <a:prstGeom prst="line">
            <a:avLst/>
          </a:prstGeom>
          <a:noFill/>
          <a:ln w="9525">
            <a:solidFill>
              <a:srgbClr val="000000"/>
            </a:solidFill>
            <a:round/>
            <a:headEnd/>
            <a:tailEnd type="triangle" w="med" len="med"/>
          </a:ln>
        </p:spPr>
        <p:txBody>
          <a:bodyPr/>
          <a:lstStyle/>
          <a:p>
            <a:endParaRPr lang="en-US"/>
          </a:p>
        </p:txBody>
      </p:sp>
      <p:sp>
        <p:nvSpPr>
          <p:cNvPr id="52314" name="Line 91"/>
          <p:cNvSpPr>
            <a:spLocks noChangeShapeType="1"/>
          </p:cNvSpPr>
          <p:nvPr/>
        </p:nvSpPr>
        <p:spPr bwMode="auto">
          <a:xfrm>
            <a:off x="639763" y="4160838"/>
            <a:ext cx="0" cy="273050"/>
          </a:xfrm>
          <a:prstGeom prst="line">
            <a:avLst/>
          </a:prstGeom>
          <a:noFill/>
          <a:ln w="9525">
            <a:solidFill>
              <a:srgbClr val="000000"/>
            </a:solidFill>
            <a:round/>
            <a:headEnd/>
            <a:tailEnd type="triangle" w="med" len="med"/>
          </a:ln>
        </p:spPr>
        <p:txBody>
          <a:bodyPr/>
          <a:lstStyle/>
          <a:p>
            <a:endParaRPr lang="en-US"/>
          </a:p>
        </p:txBody>
      </p:sp>
      <p:sp>
        <p:nvSpPr>
          <p:cNvPr id="52315" name="Line 92"/>
          <p:cNvSpPr>
            <a:spLocks noChangeShapeType="1"/>
          </p:cNvSpPr>
          <p:nvPr/>
        </p:nvSpPr>
        <p:spPr bwMode="auto">
          <a:xfrm>
            <a:off x="639763" y="4708525"/>
            <a:ext cx="0" cy="1189038"/>
          </a:xfrm>
          <a:prstGeom prst="line">
            <a:avLst/>
          </a:prstGeom>
          <a:noFill/>
          <a:ln w="9525">
            <a:solidFill>
              <a:srgbClr val="000000"/>
            </a:solidFill>
            <a:round/>
            <a:headEnd/>
            <a:tailEnd/>
          </a:ln>
        </p:spPr>
        <p:txBody>
          <a:bodyPr/>
          <a:lstStyle/>
          <a:p>
            <a:endParaRPr lang="en-US"/>
          </a:p>
        </p:txBody>
      </p:sp>
      <p:sp>
        <p:nvSpPr>
          <p:cNvPr id="52316" name="Line 93"/>
          <p:cNvSpPr>
            <a:spLocks noChangeShapeType="1"/>
          </p:cNvSpPr>
          <p:nvPr/>
        </p:nvSpPr>
        <p:spPr bwMode="auto">
          <a:xfrm>
            <a:off x="639763" y="5897563"/>
            <a:ext cx="3200400" cy="0"/>
          </a:xfrm>
          <a:prstGeom prst="line">
            <a:avLst/>
          </a:prstGeom>
          <a:noFill/>
          <a:ln w="9525">
            <a:solidFill>
              <a:srgbClr val="000000"/>
            </a:solidFill>
            <a:round/>
            <a:headEnd/>
            <a:tailEnd type="triangle" w="med" len="med"/>
          </a:ln>
        </p:spPr>
        <p:txBody>
          <a:bodyPr/>
          <a:lstStyle/>
          <a:p>
            <a:endParaRPr lang="en-US"/>
          </a:p>
        </p:txBody>
      </p:sp>
      <p:sp>
        <p:nvSpPr>
          <p:cNvPr id="52317" name="Line 94"/>
          <p:cNvSpPr>
            <a:spLocks noChangeShapeType="1"/>
          </p:cNvSpPr>
          <p:nvPr/>
        </p:nvSpPr>
        <p:spPr bwMode="auto">
          <a:xfrm>
            <a:off x="1187450" y="2514600"/>
            <a:ext cx="184150" cy="0"/>
          </a:xfrm>
          <a:prstGeom prst="line">
            <a:avLst/>
          </a:prstGeom>
          <a:noFill/>
          <a:ln w="9525">
            <a:solidFill>
              <a:srgbClr val="000000"/>
            </a:solidFill>
            <a:round/>
            <a:headEnd/>
            <a:tailEnd type="triangle" w="med" len="med"/>
          </a:ln>
        </p:spPr>
        <p:txBody>
          <a:bodyPr/>
          <a:lstStyle/>
          <a:p>
            <a:endParaRPr lang="en-US"/>
          </a:p>
        </p:txBody>
      </p:sp>
      <p:sp>
        <p:nvSpPr>
          <p:cNvPr id="52318" name="Line 95"/>
          <p:cNvSpPr>
            <a:spLocks noChangeShapeType="1"/>
          </p:cNvSpPr>
          <p:nvPr/>
        </p:nvSpPr>
        <p:spPr bwMode="auto">
          <a:xfrm>
            <a:off x="1279525" y="2514600"/>
            <a:ext cx="0" cy="1736725"/>
          </a:xfrm>
          <a:prstGeom prst="line">
            <a:avLst/>
          </a:prstGeom>
          <a:noFill/>
          <a:ln w="9525">
            <a:solidFill>
              <a:srgbClr val="000000"/>
            </a:solidFill>
            <a:round/>
            <a:headEnd/>
            <a:tailEnd/>
          </a:ln>
        </p:spPr>
        <p:txBody>
          <a:bodyPr/>
          <a:lstStyle/>
          <a:p>
            <a:endParaRPr lang="en-US"/>
          </a:p>
        </p:txBody>
      </p:sp>
      <p:sp>
        <p:nvSpPr>
          <p:cNvPr id="52319" name="Line 96"/>
          <p:cNvSpPr>
            <a:spLocks noChangeShapeType="1"/>
          </p:cNvSpPr>
          <p:nvPr/>
        </p:nvSpPr>
        <p:spPr bwMode="auto">
          <a:xfrm>
            <a:off x="1187450" y="4618038"/>
            <a:ext cx="184150" cy="0"/>
          </a:xfrm>
          <a:prstGeom prst="line">
            <a:avLst/>
          </a:prstGeom>
          <a:noFill/>
          <a:ln w="9525">
            <a:solidFill>
              <a:srgbClr val="000000"/>
            </a:solidFill>
            <a:round/>
            <a:headEnd/>
            <a:tailEnd type="triangle" w="med" len="med"/>
          </a:ln>
        </p:spPr>
        <p:txBody>
          <a:bodyPr/>
          <a:lstStyle/>
          <a:p>
            <a:endParaRPr lang="en-US"/>
          </a:p>
        </p:txBody>
      </p:sp>
      <p:sp>
        <p:nvSpPr>
          <p:cNvPr id="52320" name="Line 97"/>
          <p:cNvSpPr>
            <a:spLocks noChangeShapeType="1"/>
          </p:cNvSpPr>
          <p:nvPr/>
        </p:nvSpPr>
        <p:spPr bwMode="auto">
          <a:xfrm>
            <a:off x="1279525" y="2789238"/>
            <a:ext cx="92075" cy="0"/>
          </a:xfrm>
          <a:prstGeom prst="line">
            <a:avLst/>
          </a:prstGeom>
          <a:noFill/>
          <a:ln w="9525">
            <a:solidFill>
              <a:srgbClr val="000000"/>
            </a:solidFill>
            <a:round/>
            <a:headEnd/>
            <a:tailEnd type="triangle" w="med" len="med"/>
          </a:ln>
        </p:spPr>
        <p:txBody>
          <a:bodyPr/>
          <a:lstStyle/>
          <a:p>
            <a:endParaRPr lang="en-US"/>
          </a:p>
        </p:txBody>
      </p:sp>
      <p:sp>
        <p:nvSpPr>
          <p:cNvPr id="52321" name="Line 98"/>
          <p:cNvSpPr>
            <a:spLocks noChangeShapeType="1"/>
          </p:cNvSpPr>
          <p:nvPr/>
        </p:nvSpPr>
        <p:spPr bwMode="auto">
          <a:xfrm>
            <a:off x="1279525" y="3154363"/>
            <a:ext cx="92075" cy="0"/>
          </a:xfrm>
          <a:prstGeom prst="line">
            <a:avLst/>
          </a:prstGeom>
          <a:noFill/>
          <a:ln w="9525">
            <a:solidFill>
              <a:srgbClr val="000000"/>
            </a:solidFill>
            <a:round/>
            <a:headEnd/>
            <a:tailEnd type="triangle" w="med" len="med"/>
          </a:ln>
        </p:spPr>
        <p:txBody>
          <a:bodyPr/>
          <a:lstStyle/>
          <a:p>
            <a:endParaRPr lang="en-US"/>
          </a:p>
        </p:txBody>
      </p:sp>
      <p:sp>
        <p:nvSpPr>
          <p:cNvPr id="52322" name="Line 99"/>
          <p:cNvSpPr>
            <a:spLocks noChangeShapeType="1"/>
          </p:cNvSpPr>
          <p:nvPr/>
        </p:nvSpPr>
        <p:spPr bwMode="auto">
          <a:xfrm>
            <a:off x="1279525" y="3519488"/>
            <a:ext cx="92075" cy="0"/>
          </a:xfrm>
          <a:prstGeom prst="line">
            <a:avLst/>
          </a:prstGeom>
          <a:noFill/>
          <a:ln w="9525">
            <a:solidFill>
              <a:srgbClr val="000000"/>
            </a:solidFill>
            <a:round/>
            <a:headEnd/>
            <a:tailEnd type="triangle" w="med" len="med"/>
          </a:ln>
        </p:spPr>
        <p:txBody>
          <a:bodyPr/>
          <a:lstStyle/>
          <a:p>
            <a:endParaRPr lang="en-US"/>
          </a:p>
        </p:txBody>
      </p:sp>
      <p:sp>
        <p:nvSpPr>
          <p:cNvPr id="52323" name="Line 100"/>
          <p:cNvSpPr>
            <a:spLocks noChangeShapeType="1"/>
          </p:cNvSpPr>
          <p:nvPr/>
        </p:nvSpPr>
        <p:spPr bwMode="auto">
          <a:xfrm>
            <a:off x="1279525" y="3886200"/>
            <a:ext cx="92075" cy="0"/>
          </a:xfrm>
          <a:prstGeom prst="line">
            <a:avLst/>
          </a:prstGeom>
          <a:noFill/>
          <a:ln w="9525">
            <a:solidFill>
              <a:srgbClr val="000000"/>
            </a:solidFill>
            <a:round/>
            <a:headEnd/>
            <a:tailEnd type="triangle" w="med" len="med"/>
          </a:ln>
        </p:spPr>
        <p:txBody>
          <a:bodyPr/>
          <a:lstStyle/>
          <a:p>
            <a:endParaRPr lang="en-US"/>
          </a:p>
        </p:txBody>
      </p:sp>
      <p:sp>
        <p:nvSpPr>
          <p:cNvPr id="52324" name="Line 101"/>
          <p:cNvSpPr>
            <a:spLocks noChangeShapeType="1"/>
          </p:cNvSpPr>
          <p:nvPr/>
        </p:nvSpPr>
        <p:spPr bwMode="auto">
          <a:xfrm>
            <a:off x="1279525" y="4251325"/>
            <a:ext cx="92075" cy="0"/>
          </a:xfrm>
          <a:prstGeom prst="line">
            <a:avLst/>
          </a:prstGeom>
          <a:noFill/>
          <a:ln w="9525">
            <a:solidFill>
              <a:srgbClr val="000000"/>
            </a:solidFill>
            <a:round/>
            <a:headEnd/>
            <a:tailEnd type="triangle" w="med" len="med"/>
          </a:ln>
        </p:spPr>
        <p:txBody>
          <a:bodyPr/>
          <a:lstStyle/>
          <a:p>
            <a:endParaRPr lang="en-US"/>
          </a:p>
        </p:txBody>
      </p:sp>
      <p:sp>
        <p:nvSpPr>
          <p:cNvPr id="52325" name="Line 102"/>
          <p:cNvSpPr>
            <a:spLocks noChangeShapeType="1"/>
          </p:cNvSpPr>
          <p:nvPr/>
        </p:nvSpPr>
        <p:spPr bwMode="auto">
          <a:xfrm>
            <a:off x="3748088" y="3611563"/>
            <a:ext cx="92075" cy="0"/>
          </a:xfrm>
          <a:prstGeom prst="line">
            <a:avLst/>
          </a:prstGeom>
          <a:noFill/>
          <a:ln w="9525">
            <a:solidFill>
              <a:srgbClr val="00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3 Marcador de número de diapositiva"/>
          <p:cNvSpPr>
            <a:spLocks noGrp="1"/>
          </p:cNvSpPr>
          <p:nvPr>
            <p:ph type="sldNum" sz="quarter" idx="12"/>
          </p:nvPr>
        </p:nvSpPr>
        <p:spPr bwMode="auto">
          <a:xfrm>
            <a:off x="76200" y="6477000"/>
            <a:ext cx="457200" cy="228600"/>
          </a:xfrm>
          <a:noFill/>
          <a:ln>
            <a:miter lim="800000"/>
            <a:headEnd/>
            <a:tailEnd/>
          </a:ln>
        </p:spPr>
        <p:txBody>
          <a:bodyPr wrap="square" lIns="91440" tIns="45720" rIns="91440" bIns="45720" numCol="1" anchorCtr="0" compatLnSpc="1">
            <a:prstTxWarp prst="textNoShape">
              <a:avLst/>
            </a:prstTxWarp>
          </a:bodyPr>
          <a:lstStyle/>
          <a:p>
            <a:fld id="{B7AF8E22-B207-49DE-A04F-3B062FF944DE}" type="slidenum">
              <a:rPr lang="es-ES_tradnl"/>
              <a:pPr/>
              <a:t>4</a:t>
            </a:fld>
            <a:endParaRPr lang="es-ES_tradnl"/>
          </a:p>
        </p:txBody>
      </p:sp>
      <p:sp>
        <p:nvSpPr>
          <p:cNvPr id="52226" name="Rectangle 2"/>
          <p:cNvSpPr>
            <a:spLocks noGrp="1" noChangeArrowheads="1"/>
          </p:cNvSpPr>
          <p:nvPr>
            <p:ph type="title"/>
          </p:nvPr>
        </p:nvSpPr>
        <p:spPr>
          <a:xfrm>
            <a:off x="285720" y="476250"/>
            <a:ext cx="7670830" cy="865188"/>
          </a:xfrm>
        </p:spPr>
        <p:txBody>
          <a:bodyPr>
            <a:normAutofit fontScale="90000"/>
          </a:bodyPr>
          <a:lstStyle/>
          <a:p>
            <a:pPr algn="just" fontAlgn="auto">
              <a:spcAft>
                <a:spcPts val="0"/>
              </a:spcAft>
              <a:defRPr/>
            </a:pPr>
            <a:r>
              <a:rPr lang="es-CL" sz="2000" dirty="0" smtClean="0"/>
              <a:t>Administrar la seguridad y otras áreas relacionadas con las pérdidas, proporciona oportunidades significativas para administrar los costos.</a:t>
            </a:r>
            <a:endParaRPr lang="es-CL" sz="2000" dirty="0"/>
          </a:p>
        </p:txBody>
      </p:sp>
      <p:pic>
        <p:nvPicPr>
          <p:cNvPr id="16387" name="Picture 4"/>
          <p:cNvPicPr>
            <a:picLocks noChangeAspect="1" noChangeArrowheads="1"/>
          </p:cNvPicPr>
          <p:nvPr/>
        </p:nvPicPr>
        <p:blipFill>
          <a:blip r:embed="rId2"/>
          <a:srcRect/>
          <a:stretch>
            <a:fillRect/>
          </a:stretch>
        </p:blipFill>
        <p:spPr bwMode="auto">
          <a:xfrm>
            <a:off x="228600" y="1676400"/>
            <a:ext cx="8258175" cy="4687888"/>
          </a:xfrm>
          <a:prstGeom prst="rect">
            <a:avLst/>
          </a:prstGeom>
          <a:noFill/>
          <a:ln w="9525">
            <a:noFill/>
            <a:miter lim="800000"/>
            <a:headEnd/>
            <a:tailEnd/>
          </a:ln>
        </p:spPr>
      </p:pic>
      <p:sp>
        <p:nvSpPr>
          <p:cNvPr id="103427" name="Rectangle 3"/>
          <p:cNvSpPr>
            <a:spLocks noChangeArrowheads="1"/>
          </p:cNvSpPr>
          <p:nvPr/>
        </p:nvSpPr>
        <p:spPr bwMode="auto">
          <a:xfrm>
            <a:off x="617538" y="6305550"/>
            <a:ext cx="7908925" cy="276225"/>
          </a:xfrm>
          <a:prstGeom prst="rect">
            <a:avLst/>
          </a:prstGeom>
          <a:noFill/>
          <a:ln w="9525">
            <a:noFill/>
            <a:miter lim="800000"/>
            <a:headEnd/>
            <a:tailEnd/>
          </a:ln>
          <a:effectLst/>
        </p:spPr>
        <p:txBody>
          <a:bodyPr wrap="none" anchor="ctr">
            <a:spAutoFit/>
          </a:bodyPr>
          <a:lstStyle/>
          <a:p>
            <a:pPr algn="just" eaLnBrk="0" hangingPunct="0">
              <a:defRPr/>
            </a:pPr>
            <a:r>
              <a:rPr lang="es-CL" sz="1200" b="1" dirty="0">
                <a:latin typeface="+mj-lt"/>
                <a:ea typeface="Times New Roman" pitchFamily="18" charset="0"/>
                <a:cs typeface="Times New Roman" pitchFamily="18" charset="0"/>
              </a:rPr>
              <a:t>"El minimizar las pérdidas es tan provechoso como maximizar las utilidades". Louis Allen</a:t>
            </a:r>
            <a:endParaRPr lang="es-CL" b="1" dirty="0">
              <a:latin typeface="+mj-lt"/>
            </a:endParaRPr>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noChangeArrowheads="1"/>
          </p:cNvSpPr>
          <p:nvPr>
            <p:ph idx="1"/>
          </p:nvPr>
        </p:nvSpPr>
        <p:spPr/>
        <p:txBody>
          <a:bodyPr/>
          <a:lstStyle/>
          <a:p>
            <a:pPr marL="533400" indent="-533400"/>
            <a:r>
              <a:rPr lang="es-ES_tradnl" smtClean="0"/>
              <a:t>Los procedimientos de control de pérdidas que tienen por objeto reducir pérdidas son :</a:t>
            </a:r>
          </a:p>
          <a:p>
            <a:pPr marL="533400" indent="-533400">
              <a:buFontTx/>
              <a:buAutoNum type="arabicPeriod"/>
            </a:pPr>
            <a:r>
              <a:rPr lang="es-ES_tradnl" smtClean="0"/>
              <a:t>Primeros auxilios</a:t>
            </a:r>
          </a:p>
          <a:p>
            <a:pPr marL="533400" indent="-533400">
              <a:buFontTx/>
              <a:buAutoNum type="arabicPeriod"/>
            </a:pPr>
            <a:r>
              <a:rPr lang="es-ES_tradnl" smtClean="0"/>
              <a:t>Exámenes médicos</a:t>
            </a:r>
          </a:p>
          <a:p>
            <a:pPr marL="533400" indent="-533400">
              <a:buFontTx/>
              <a:buAutoNum type="arabicPeriod"/>
            </a:pPr>
            <a:r>
              <a:rPr lang="es-ES_tradnl" smtClean="0"/>
              <a:t>Rehabilitación</a:t>
            </a:r>
          </a:p>
          <a:p>
            <a:pPr marL="533400" indent="-533400">
              <a:buFontTx/>
              <a:buAutoNum type="arabicPeriod"/>
            </a:pPr>
            <a:r>
              <a:rPr lang="es-ES_tradnl" smtClean="0"/>
              <a:t>Procedimientos de emergencias</a:t>
            </a:r>
          </a:p>
          <a:p>
            <a:pPr marL="533400" indent="-533400">
              <a:buFontTx/>
              <a:buAutoNum type="arabicPeriod"/>
            </a:pPr>
            <a:r>
              <a:rPr lang="es-ES_tradnl" smtClean="0"/>
              <a:t>Salvamento</a:t>
            </a:r>
          </a:p>
        </p:txBody>
      </p:sp>
      <p:sp>
        <p:nvSpPr>
          <p:cNvPr id="22530" name="Rectangle 2"/>
          <p:cNvSpPr>
            <a:spLocks noGrp="1" noChangeArrowheads="1"/>
          </p:cNvSpPr>
          <p:nvPr>
            <p:ph type="title"/>
          </p:nvPr>
        </p:nvSpPr>
        <p:spPr/>
        <p:txBody>
          <a:bodyPr>
            <a:normAutofit fontScale="90000"/>
          </a:bodyPr>
          <a:lstStyle/>
          <a:p>
            <a:pPr algn="ctr" fontAlgn="auto">
              <a:spcAft>
                <a:spcPts val="0"/>
              </a:spcAft>
              <a:defRPr/>
            </a:pPr>
            <a:r>
              <a:rPr lang="es-ES_tradnl" b="0"/>
              <a:t>Procedimientos para reducir las pérdidas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71500" y="2108200"/>
            <a:ext cx="8215313" cy="2678113"/>
          </a:xfrm>
          <a:prstGeom prst="rect">
            <a:avLst/>
          </a:prstGeom>
        </p:spPr>
        <p:txBody>
          <a:bodyPr>
            <a:spAutoFit/>
          </a:bodyPr>
          <a:lstStyle/>
          <a:p>
            <a:pPr algn="just">
              <a:defRPr/>
            </a:pPr>
            <a:r>
              <a:rPr lang="es-CL" sz="2400" b="1" dirty="0">
                <a:solidFill>
                  <a:srgbClr val="FF0000"/>
                </a:solidFill>
              </a:rPr>
              <a:t>"El primer deber del negocio es sobrevivir y el principio guía de la economía comercial no es la maximización de las utilidades, sino el evitar las pérdidas." </a:t>
            </a:r>
            <a:r>
              <a:rPr lang="es-CL" sz="2400" dirty="0">
                <a:solidFill>
                  <a:srgbClr val="FF0000"/>
                </a:solidFill>
              </a:rPr>
              <a:t> </a:t>
            </a:r>
            <a:r>
              <a:rPr lang="es-CL" sz="2400" b="1" dirty="0">
                <a:solidFill>
                  <a:srgbClr val="FF0000"/>
                </a:solidFill>
              </a:rPr>
              <a:t>Peter </a:t>
            </a:r>
            <a:r>
              <a:rPr lang="es-CL" sz="2400" b="1" dirty="0" err="1">
                <a:solidFill>
                  <a:srgbClr val="FF0000"/>
                </a:solidFill>
              </a:rPr>
              <a:t>Drucker</a:t>
            </a:r>
            <a:endParaRPr lang="es-CL" sz="2400" dirty="0">
              <a:solidFill>
                <a:srgbClr val="FF0000"/>
              </a:solidFill>
            </a:endParaRPr>
          </a:p>
          <a:p>
            <a:pPr algn="just">
              <a:defRPr/>
            </a:pPr>
            <a:r>
              <a:rPr lang="es-CL" sz="2400" b="1" dirty="0">
                <a:solidFill>
                  <a:srgbClr val="FF0000"/>
                </a:solidFill>
              </a:rPr>
              <a:t> </a:t>
            </a:r>
            <a:endParaRPr lang="es-CL" sz="2400" dirty="0">
              <a:solidFill>
                <a:srgbClr val="FF0000"/>
              </a:solidFill>
            </a:endParaRPr>
          </a:p>
          <a:p>
            <a:pPr algn="just">
              <a:defRPr/>
            </a:pPr>
            <a:endParaRPr lang="es-CL" sz="2400" dirty="0">
              <a:solidFill>
                <a:srgbClr val="FF0000"/>
              </a:solidFill>
              <a:latin typeface="+mj-lt"/>
            </a:endParaRPr>
          </a:p>
          <a:p>
            <a:pPr algn="just">
              <a:defRPr/>
            </a:pPr>
            <a:endParaRPr lang="es-CL" sz="2400" dirty="0">
              <a:solidFill>
                <a:srgbClr val="FF0000"/>
              </a:solidFill>
              <a:latin typeface="+mj-lt"/>
            </a:endParaRPr>
          </a:p>
        </p:txBody>
      </p:sp>
      <p:sp>
        <p:nvSpPr>
          <p:cNvPr id="5" name="Rectangle 2"/>
          <p:cNvSpPr txBox="1">
            <a:spLocks noChangeArrowheads="1"/>
          </p:cNvSpPr>
          <p:nvPr/>
        </p:nvSpPr>
        <p:spPr bwMode="auto">
          <a:xfrm>
            <a:off x="500063" y="214313"/>
            <a:ext cx="7670800" cy="865187"/>
          </a:xfrm>
          <a:prstGeom prst="rect">
            <a:avLst/>
          </a:prstGeom>
          <a:noFill/>
          <a:ln w="9525">
            <a:noFill/>
            <a:miter lim="800000"/>
            <a:headEnd/>
            <a:tailEnd/>
          </a:ln>
          <a:effectLst/>
        </p:spPr>
        <p:txBody>
          <a:bodyPr anchor="ctr"/>
          <a:lstStyle/>
          <a:p>
            <a:pPr algn="just" eaLnBrk="0" hangingPunct="0">
              <a:defRPr/>
            </a:pPr>
            <a:r>
              <a:rPr lang="es-CL" sz="2000" b="1" kern="0" dirty="0">
                <a:solidFill>
                  <a:srgbClr val="595959"/>
                </a:solidFill>
                <a:effectLst>
                  <a:outerShdw blurRad="38100" dist="38100" dir="2700000" algn="tl">
                    <a:srgbClr val="C0C0C0"/>
                  </a:outerShdw>
                </a:effectLst>
                <a:latin typeface="+mj-lt"/>
                <a:ea typeface="+mj-ea"/>
                <a:cs typeface="+mj-cs"/>
              </a:rPr>
              <a:t>Administrar la seguridad y otras áreas relacionadas con las pérdidas, proporciona oportunidades significativas para administrar los costos.</a:t>
            </a:r>
            <a:endParaRPr lang="es-CL" sz="2000" b="1" kern="0" dirty="0">
              <a:solidFill>
                <a:srgbClr val="595959"/>
              </a:solidFill>
              <a:effectLst>
                <a:outerShdw blurRad="38100" dist="38100" dir="2700000" algn="tl">
                  <a:srgbClr val="C0C0C0"/>
                </a:outerShdw>
              </a:effectLst>
              <a:latin typeface="+mj-lt"/>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lstStyle/>
          <a:p>
            <a:pPr fontAlgn="auto">
              <a:spcAft>
                <a:spcPts val="0"/>
              </a:spcAft>
              <a:defRPr/>
            </a:pPr>
            <a:r>
              <a:rPr lang="es-CL" sz="2400" dirty="0" smtClean="0"/>
              <a:t>ALGUNAS METAS FUNDAMENTALES DEL PROGRAMA DE CONTROL DE PERDIDAS</a:t>
            </a:r>
            <a:endParaRPr lang="es-CL" sz="2400" dirty="0"/>
          </a:p>
        </p:txBody>
      </p:sp>
      <p:sp>
        <p:nvSpPr>
          <p:cNvPr id="4" name="3 Rectángulo"/>
          <p:cNvSpPr/>
          <p:nvPr/>
        </p:nvSpPr>
        <p:spPr>
          <a:xfrm>
            <a:off x="500063" y="1214438"/>
            <a:ext cx="8501062" cy="5016500"/>
          </a:xfrm>
          <a:prstGeom prst="rect">
            <a:avLst/>
          </a:prstGeom>
        </p:spPr>
        <p:txBody>
          <a:bodyPr>
            <a:spAutoFit/>
          </a:bodyPr>
          <a:lstStyle/>
          <a:p>
            <a:pPr>
              <a:defRPr/>
            </a:pPr>
            <a:r>
              <a:rPr lang="es-CL" sz="2000" b="1" dirty="0">
                <a:solidFill>
                  <a:srgbClr val="FF0000"/>
                </a:solidFill>
                <a:latin typeface="+mj-lt"/>
              </a:rPr>
              <a:t>  1</a:t>
            </a:r>
            <a:r>
              <a:rPr lang="es-CL" sz="2000" b="1" dirty="0">
                <a:solidFill>
                  <a:srgbClr val="FF0000"/>
                </a:solidFill>
                <a:latin typeface="+mj-lt"/>
              </a:rPr>
              <a:t>. Lesión y enfermedad en el trabajo</a:t>
            </a:r>
            <a:endParaRPr lang="es-CL" sz="2000" dirty="0">
              <a:solidFill>
                <a:srgbClr val="FF0000"/>
              </a:solidFill>
              <a:latin typeface="+mj-lt"/>
            </a:endParaRPr>
          </a:p>
          <a:p>
            <a:pPr>
              <a:defRPr/>
            </a:pPr>
            <a:r>
              <a:rPr lang="es-CL" sz="2000" b="1" dirty="0">
                <a:solidFill>
                  <a:srgbClr val="FF0000"/>
                </a:solidFill>
                <a:latin typeface="+mj-lt"/>
              </a:rPr>
              <a:t>  2. Lesión y enfermedad fuera del trabajo </a:t>
            </a:r>
            <a:endParaRPr lang="es-CL" sz="2000" dirty="0">
              <a:solidFill>
                <a:srgbClr val="FF0000"/>
              </a:solidFill>
              <a:latin typeface="+mj-lt"/>
            </a:endParaRPr>
          </a:p>
          <a:p>
            <a:pPr>
              <a:defRPr/>
            </a:pPr>
            <a:r>
              <a:rPr lang="es-CL" sz="2000" b="1" dirty="0">
                <a:latin typeface="+mj-lt"/>
              </a:rPr>
              <a:t>  3. Incendio y explosión</a:t>
            </a:r>
            <a:endParaRPr lang="es-CL" sz="2000" dirty="0">
              <a:latin typeface="+mj-lt"/>
            </a:endParaRPr>
          </a:p>
          <a:p>
            <a:pPr>
              <a:defRPr/>
            </a:pPr>
            <a:r>
              <a:rPr lang="es-CL" sz="2000" b="1" dirty="0">
                <a:latin typeface="+mj-lt"/>
              </a:rPr>
              <a:t>  4. Daño a la propiedad en general </a:t>
            </a:r>
            <a:endParaRPr lang="es-CL" sz="2000" dirty="0">
              <a:latin typeface="+mj-lt"/>
            </a:endParaRPr>
          </a:p>
          <a:p>
            <a:pPr>
              <a:defRPr/>
            </a:pPr>
            <a:r>
              <a:rPr lang="es-CL" sz="2000" b="1" dirty="0">
                <a:latin typeface="+mj-lt"/>
              </a:rPr>
              <a:t>  5. Disminución y robo</a:t>
            </a:r>
            <a:endParaRPr lang="es-CL" sz="2000" dirty="0">
              <a:latin typeface="+mj-lt"/>
            </a:endParaRPr>
          </a:p>
          <a:p>
            <a:pPr>
              <a:defRPr/>
            </a:pPr>
            <a:r>
              <a:rPr lang="es-CL" sz="2000" b="1" dirty="0">
                <a:latin typeface="+mj-lt"/>
              </a:rPr>
              <a:t>  6. Ausentismo</a:t>
            </a:r>
            <a:endParaRPr lang="es-CL" sz="2000" dirty="0">
              <a:latin typeface="+mj-lt"/>
            </a:endParaRPr>
          </a:p>
          <a:p>
            <a:pPr>
              <a:defRPr/>
            </a:pPr>
            <a:r>
              <a:rPr lang="es-CL" sz="2000" b="1" dirty="0">
                <a:latin typeface="+mj-lt"/>
              </a:rPr>
              <a:t>  7. Responsabilidad general y administrativa</a:t>
            </a:r>
            <a:endParaRPr lang="es-CL" sz="2000" dirty="0">
              <a:latin typeface="+mj-lt"/>
            </a:endParaRPr>
          </a:p>
          <a:p>
            <a:pPr>
              <a:defRPr/>
            </a:pPr>
            <a:r>
              <a:rPr lang="es-CL" sz="2000" b="1" dirty="0">
                <a:latin typeface="+mj-lt"/>
              </a:rPr>
              <a:t>  8. Responsabilidad de producto </a:t>
            </a:r>
            <a:endParaRPr lang="es-CL" sz="2000" dirty="0">
              <a:latin typeface="+mj-lt"/>
            </a:endParaRPr>
          </a:p>
          <a:p>
            <a:pPr>
              <a:defRPr/>
            </a:pPr>
            <a:r>
              <a:rPr lang="es-CL" sz="2000" b="1" dirty="0">
                <a:latin typeface="+mj-lt"/>
              </a:rPr>
              <a:t>  9. Abuso de alcohol y otras drogas </a:t>
            </a:r>
            <a:endParaRPr lang="es-CL" sz="2000" dirty="0">
              <a:latin typeface="+mj-lt"/>
            </a:endParaRPr>
          </a:p>
          <a:p>
            <a:pPr>
              <a:defRPr/>
            </a:pPr>
            <a:r>
              <a:rPr lang="es-CL" sz="2000" b="1" dirty="0">
                <a:latin typeface="+mj-lt"/>
              </a:rPr>
              <a:t>10. Pérdida natural catastrófica</a:t>
            </a:r>
            <a:endParaRPr lang="es-CL" sz="2000" dirty="0">
              <a:latin typeface="+mj-lt"/>
            </a:endParaRPr>
          </a:p>
          <a:p>
            <a:pPr>
              <a:defRPr/>
            </a:pPr>
            <a:r>
              <a:rPr lang="es-CL" sz="2000" b="1" dirty="0">
                <a:latin typeface="+mj-lt"/>
              </a:rPr>
              <a:t>11. Violaciones de la legislación </a:t>
            </a:r>
            <a:endParaRPr lang="es-CL" sz="2000" dirty="0">
              <a:latin typeface="+mj-lt"/>
            </a:endParaRPr>
          </a:p>
          <a:p>
            <a:pPr>
              <a:defRPr/>
            </a:pPr>
            <a:r>
              <a:rPr lang="es-CL" sz="2000" b="1" dirty="0">
                <a:latin typeface="+mj-lt"/>
              </a:rPr>
              <a:t>12. Abuso del ambiente</a:t>
            </a:r>
            <a:endParaRPr lang="es-CL" sz="2000" dirty="0">
              <a:latin typeface="+mj-lt"/>
            </a:endParaRPr>
          </a:p>
          <a:p>
            <a:pPr>
              <a:defRPr/>
            </a:pPr>
            <a:r>
              <a:rPr lang="es-CL" sz="2000" b="1" dirty="0">
                <a:latin typeface="+mj-lt"/>
              </a:rPr>
              <a:t>13. Desorden</a:t>
            </a:r>
            <a:endParaRPr lang="es-CL" sz="2000" dirty="0">
              <a:latin typeface="+mj-lt"/>
            </a:endParaRPr>
          </a:p>
          <a:p>
            <a:pPr>
              <a:defRPr/>
            </a:pPr>
            <a:r>
              <a:rPr lang="es-CL" sz="2000" b="1" dirty="0">
                <a:latin typeface="+mj-lt"/>
              </a:rPr>
              <a:t>14. Comportamiento derrochador </a:t>
            </a:r>
            <a:endParaRPr lang="es-CL" sz="2000" dirty="0">
              <a:latin typeface="+mj-lt"/>
            </a:endParaRPr>
          </a:p>
          <a:p>
            <a:pPr>
              <a:defRPr/>
            </a:pPr>
            <a:r>
              <a:rPr lang="es-CL" sz="2000" b="1" dirty="0">
                <a:latin typeface="+mj-lt"/>
              </a:rPr>
              <a:t>15. Otros derroches innecesarios </a:t>
            </a:r>
            <a:endParaRPr lang="es-CL" sz="2000" dirty="0">
              <a:latin typeface="+mj-lt"/>
            </a:endParaRPr>
          </a:p>
          <a:p>
            <a:pPr>
              <a:defRPr/>
            </a:pPr>
            <a:r>
              <a:rPr lang="es-CL" sz="2000" b="1" dirty="0">
                <a:latin typeface="+mj-lt"/>
              </a:rPr>
              <a:t>16. Insuficiencia en el sistema </a:t>
            </a:r>
            <a:r>
              <a:rPr lang="es-CL" sz="2000" b="1" dirty="0">
                <a:latin typeface="+mj-lt"/>
              </a:rPr>
              <a:t>administrativo</a:t>
            </a:r>
            <a:endParaRPr lang="es-CL" sz="20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noAutofit/>
          </a:bodyPr>
          <a:lstStyle/>
          <a:p>
            <a:pPr fontAlgn="auto">
              <a:spcAft>
                <a:spcPts val="0"/>
              </a:spcAft>
              <a:defRPr/>
            </a:pPr>
            <a:r>
              <a:rPr lang="es-CL" sz="2800" dirty="0" smtClean="0"/>
              <a:t>Objetivos Administrativos en el Control a Pérdidas</a:t>
            </a:r>
            <a:br>
              <a:rPr lang="es-CL" sz="2800" dirty="0" smtClean="0"/>
            </a:br>
            <a:endParaRPr lang="es-CL" sz="2800" dirty="0"/>
          </a:p>
        </p:txBody>
      </p:sp>
      <p:sp>
        <p:nvSpPr>
          <p:cNvPr id="4" name="3 Rectángulo"/>
          <p:cNvSpPr/>
          <p:nvPr/>
        </p:nvSpPr>
        <p:spPr>
          <a:xfrm>
            <a:off x="571500" y="1214438"/>
            <a:ext cx="8215313" cy="5508625"/>
          </a:xfrm>
          <a:prstGeom prst="rect">
            <a:avLst/>
          </a:prstGeom>
        </p:spPr>
        <p:txBody>
          <a:bodyPr>
            <a:spAutoFit/>
          </a:bodyPr>
          <a:lstStyle/>
          <a:p>
            <a:pPr marL="457200" indent="-457200" algn="just">
              <a:buFont typeface="+mj-lt"/>
              <a:buAutoNum type="arabicPeriod"/>
              <a:defRPr/>
            </a:pPr>
            <a:r>
              <a:rPr lang="es-CL" sz="2200" b="1" dirty="0">
                <a:latin typeface="+mj-lt"/>
              </a:rPr>
              <a:t>Identificar todas las exposiciones a pérdidas </a:t>
            </a:r>
          </a:p>
          <a:p>
            <a:pPr marL="457200" indent="-457200" algn="just">
              <a:buFont typeface="+mj-lt"/>
              <a:buAutoNum type="arabicPeriod"/>
              <a:defRPr/>
            </a:pPr>
            <a:r>
              <a:rPr lang="es-CL" sz="2200" b="1" dirty="0">
                <a:latin typeface="+mj-lt"/>
              </a:rPr>
              <a:t>Evaluar el riesgo en cada exposición</a:t>
            </a:r>
          </a:p>
          <a:p>
            <a:pPr marL="457200" indent="-457200" algn="just">
              <a:buFont typeface="+mj-lt"/>
              <a:buAutoNum type="arabicPeriod"/>
              <a:defRPr/>
            </a:pPr>
            <a:r>
              <a:rPr lang="es-CL" sz="2200" b="1" dirty="0">
                <a:latin typeface="+mj-lt"/>
              </a:rPr>
              <a:t>Desarrollar un plan </a:t>
            </a:r>
          </a:p>
          <a:p>
            <a:pPr marL="457200" indent="-457200" algn="just">
              <a:buFont typeface="+mj-lt"/>
              <a:buAutoNum type="arabicPeriod"/>
              <a:defRPr/>
            </a:pPr>
            <a:r>
              <a:rPr lang="es-CL" sz="2200" b="1" dirty="0">
                <a:latin typeface="+mj-lt"/>
              </a:rPr>
              <a:t>Implementar el plan</a:t>
            </a:r>
          </a:p>
          <a:p>
            <a:pPr marL="457200" indent="-457200" algn="just">
              <a:buFont typeface="+mj-lt"/>
              <a:buAutoNum type="arabicPeriod"/>
              <a:defRPr/>
            </a:pPr>
            <a:r>
              <a:rPr lang="es-CL" sz="2200" b="1" dirty="0">
                <a:latin typeface="+mj-lt"/>
              </a:rPr>
              <a:t>Monitor </a:t>
            </a:r>
            <a:r>
              <a:rPr lang="es-CL" sz="2200" b="1" dirty="0">
                <a:latin typeface="+mj-lt"/>
              </a:rPr>
              <a:t>- Dirigir </a:t>
            </a:r>
            <a:r>
              <a:rPr lang="es-CL" sz="2200" b="1" dirty="0">
                <a:latin typeface="+mj-lt"/>
              </a:rPr>
              <a:t>– Controlar</a:t>
            </a:r>
          </a:p>
          <a:p>
            <a:pPr marL="457200" indent="-457200" algn="just">
              <a:defRPr/>
            </a:pPr>
            <a:endParaRPr lang="es-CL" sz="2200" dirty="0">
              <a:latin typeface="+mj-lt"/>
            </a:endParaRPr>
          </a:p>
          <a:p>
            <a:pPr marL="457200" indent="-457200" algn="just">
              <a:defRPr/>
            </a:pPr>
            <a:r>
              <a:rPr lang="es-CL" sz="2200" dirty="0">
                <a:latin typeface="+mj-lt"/>
              </a:rPr>
              <a:t>	</a:t>
            </a:r>
            <a:endParaRPr lang="es-CL" sz="2200" dirty="0">
              <a:latin typeface="+mj-lt"/>
            </a:endParaRPr>
          </a:p>
          <a:p>
            <a:pPr marL="457200" indent="-457200" algn="just">
              <a:defRPr/>
            </a:pPr>
            <a:r>
              <a:rPr lang="es-CL" sz="2200" dirty="0">
                <a:latin typeface="+mj-lt"/>
              </a:rPr>
              <a:t>	Lo </a:t>
            </a:r>
            <a:r>
              <a:rPr lang="es-CL" sz="2200" dirty="0">
                <a:latin typeface="+mj-lt"/>
              </a:rPr>
              <a:t>más importante para lograr estos objetivos, es </a:t>
            </a:r>
            <a:r>
              <a:rPr lang="es-CL" sz="2200" dirty="0">
                <a:latin typeface="+mj-lt"/>
              </a:rPr>
              <a:t>la identificación </a:t>
            </a:r>
            <a:r>
              <a:rPr lang="es-CL" sz="2200" dirty="0">
                <a:latin typeface="+mj-lt"/>
              </a:rPr>
              <a:t>de todas las exposiciones con que una organización se enfrenta. Esta es la única manera de identificar las pocas exposiciones críticas, que podrían resultar en una pérdida mayor o catastrófica, si no son controladas</a:t>
            </a:r>
          </a:p>
          <a:p>
            <a:pPr marL="457200" indent="-457200" algn="just">
              <a:buFont typeface="+mj-lt"/>
              <a:buAutoNum type="arabicPeriod"/>
              <a:defRPr/>
            </a:pPr>
            <a:endParaRPr lang="es-CL" sz="2200" dirty="0">
              <a:latin typeface="+mj-lt"/>
            </a:endParaRPr>
          </a:p>
          <a:p>
            <a:pPr algn="just">
              <a:defRPr/>
            </a:pPr>
            <a:endParaRPr lang="es-CL" sz="2200" dirty="0">
              <a:latin typeface="+mj-lt"/>
            </a:endParaRPr>
          </a:p>
          <a:p>
            <a:pPr algn="just">
              <a:defRPr/>
            </a:pPr>
            <a:endParaRPr lang="es-CL" sz="22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14348" y="142852"/>
            <a:ext cx="8096250" cy="865188"/>
          </a:xfrm>
        </p:spPr>
        <p:txBody>
          <a:bodyPr>
            <a:normAutofit fontScale="90000"/>
          </a:bodyPr>
          <a:lstStyle/>
          <a:p>
            <a:pPr fontAlgn="auto">
              <a:spcAft>
                <a:spcPts val="0"/>
              </a:spcAft>
              <a:defRPr/>
            </a:pPr>
            <a:r>
              <a:rPr lang="es-CL" dirty="0" smtClean="0"/>
              <a:t>Vocabulario Profesional Específico</a:t>
            </a:r>
            <a:endParaRPr lang="es-CL" dirty="0"/>
          </a:p>
        </p:txBody>
      </p:sp>
      <p:sp>
        <p:nvSpPr>
          <p:cNvPr id="4" name="3 Rectángulo"/>
          <p:cNvSpPr/>
          <p:nvPr/>
        </p:nvSpPr>
        <p:spPr>
          <a:xfrm>
            <a:off x="357188" y="855663"/>
            <a:ext cx="8429625" cy="5386387"/>
          </a:xfrm>
          <a:prstGeom prst="rect">
            <a:avLst/>
          </a:prstGeom>
        </p:spPr>
        <p:txBody>
          <a:bodyPr>
            <a:spAutoFit/>
          </a:bodyPr>
          <a:lstStyle/>
          <a:p>
            <a:pPr algn="just">
              <a:defRPr/>
            </a:pPr>
            <a:r>
              <a:rPr lang="es-CL" sz="2000" dirty="0">
                <a:latin typeface="+mj-lt"/>
              </a:rPr>
              <a:t>Pérdida: Derroche </a:t>
            </a:r>
            <a:r>
              <a:rPr lang="es-CL" sz="2000" dirty="0">
                <a:latin typeface="+mj-lt"/>
              </a:rPr>
              <a:t>innecesario de cualquier recurso.</a:t>
            </a:r>
          </a:p>
          <a:p>
            <a:pPr algn="just">
              <a:defRPr/>
            </a:pPr>
            <a:r>
              <a:rPr lang="es-CL" sz="2000" dirty="0">
                <a:latin typeface="+mj-lt"/>
              </a:rPr>
              <a:t>Peligro: Una </a:t>
            </a:r>
            <a:r>
              <a:rPr lang="es-CL" sz="2000" dirty="0">
                <a:latin typeface="+mj-lt"/>
              </a:rPr>
              <a:t>condición o acto con potencial de pérdida por accidente.</a:t>
            </a:r>
          </a:p>
          <a:p>
            <a:pPr algn="just">
              <a:defRPr/>
            </a:pPr>
            <a:r>
              <a:rPr lang="es-CL" sz="2000" dirty="0">
                <a:latin typeface="+mj-lt"/>
              </a:rPr>
              <a:t>Seguridad: El </a:t>
            </a:r>
            <a:r>
              <a:rPr lang="es-CL" sz="2000" dirty="0">
                <a:latin typeface="+mj-lt"/>
              </a:rPr>
              <a:t>control de las pérdidas accidentales.</a:t>
            </a:r>
          </a:p>
          <a:p>
            <a:pPr algn="just">
              <a:defRPr/>
            </a:pPr>
            <a:r>
              <a:rPr lang="es-CL" sz="2000" dirty="0">
                <a:latin typeface="+mj-lt"/>
              </a:rPr>
              <a:t> </a:t>
            </a:r>
          </a:p>
          <a:p>
            <a:pPr algn="just">
              <a:defRPr/>
            </a:pPr>
            <a:r>
              <a:rPr lang="es-CL" sz="2000" dirty="0">
                <a:latin typeface="+mj-lt"/>
              </a:rPr>
              <a:t>Control de </a:t>
            </a:r>
            <a:r>
              <a:rPr lang="es-CL" sz="2000" dirty="0">
                <a:latin typeface="+mj-lt"/>
              </a:rPr>
              <a:t>Pérdidas: Cualquier </a:t>
            </a:r>
            <a:r>
              <a:rPr lang="es-CL" sz="2000" dirty="0">
                <a:latin typeface="+mj-lt"/>
              </a:rPr>
              <a:t>cosa que se haga para reducir las pérdidas provenientes de los riesgos puros del negocio. Ello incluye:</a:t>
            </a:r>
          </a:p>
          <a:p>
            <a:pPr algn="just">
              <a:defRPr/>
            </a:pPr>
            <a:r>
              <a:rPr lang="es-CL" sz="2000" dirty="0">
                <a:latin typeface="+mj-lt"/>
              </a:rPr>
              <a:t> </a:t>
            </a:r>
          </a:p>
          <a:p>
            <a:pPr marL="342900" indent="-342900" algn="just">
              <a:buFont typeface="+mj-lt"/>
              <a:buAutoNum type="arabicPeriod"/>
              <a:defRPr/>
            </a:pPr>
            <a:r>
              <a:rPr lang="es-CL" sz="1600" dirty="0">
                <a:latin typeface="+mj-lt"/>
              </a:rPr>
              <a:t>La </a:t>
            </a:r>
            <a:r>
              <a:rPr lang="es-CL" sz="1600" dirty="0">
                <a:latin typeface="+mj-lt"/>
              </a:rPr>
              <a:t>prevención de las exposiciones a pérdida.</a:t>
            </a:r>
          </a:p>
          <a:p>
            <a:pPr marL="342900" indent="-342900" algn="just">
              <a:buFont typeface="+mj-lt"/>
              <a:buAutoNum type="arabicPeriod"/>
              <a:defRPr/>
            </a:pPr>
            <a:r>
              <a:rPr lang="es-CL" sz="1600" dirty="0">
                <a:latin typeface="+mj-lt"/>
              </a:rPr>
              <a:t>La </a:t>
            </a:r>
            <a:r>
              <a:rPr lang="es-CL" sz="1600" dirty="0">
                <a:latin typeface="+mj-lt"/>
              </a:rPr>
              <a:t>reducción de las pérdidas cuando ocurren </a:t>
            </a:r>
            <a:r>
              <a:rPr lang="es-CL" sz="1600" dirty="0">
                <a:latin typeface="+mj-lt"/>
              </a:rPr>
              <a:t>los acontecimientos </a:t>
            </a:r>
            <a:r>
              <a:rPr lang="es-CL" sz="1600" dirty="0">
                <a:latin typeface="+mj-lt"/>
              </a:rPr>
              <a:t>que ocasionan pérdidas.</a:t>
            </a:r>
          </a:p>
          <a:p>
            <a:pPr marL="342900" indent="-342900" algn="just">
              <a:buFont typeface="+mj-lt"/>
              <a:buAutoNum type="arabicPeriod"/>
              <a:defRPr/>
            </a:pPr>
            <a:r>
              <a:rPr lang="es-CL" sz="1600" dirty="0">
                <a:latin typeface="+mj-lt"/>
              </a:rPr>
              <a:t>La </a:t>
            </a:r>
            <a:r>
              <a:rPr lang="es-CL" sz="1600" dirty="0">
                <a:latin typeface="+mj-lt"/>
              </a:rPr>
              <a:t>eliminación o la sustitución del riesgo.</a:t>
            </a:r>
          </a:p>
          <a:p>
            <a:pPr algn="just">
              <a:defRPr/>
            </a:pPr>
            <a:r>
              <a:rPr lang="es-CL" sz="2000" dirty="0">
                <a:latin typeface="+mj-lt"/>
              </a:rPr>
              <a:t> </a:t>
            </a:r>
          </a:p>
          <a:p>
            <a:pPr algn="just">
              <a:defRPr/>
            </a:pPr>
            <a:r>
              <a:rPr lang="es-CL" sz="2000" dirty="0">
                <a:latin typeface="+mj-lt"/>
              </a:rPr>
              <a:t>Administración del Control de </a:t>
            </a:r>
            <a:r>
              <a:rPr lang="es-CL" sz="2000" dirty="0">
                <a:latin typeface="+mj-lt"/>
              </a:rPr>
              <a:t>Pérdidas: La </a:t>
            </a:r>
            <a:r>
              <a:rPr lang="es-CL" sz="2000" dirty="0">
                <a:latin typeface="+mj-lt"/>
              </a:rPr>
              <a:t>aplicación de las habilidades administrativas profesionales, al control de las pérdidas de los riesgos del negocio. </a:t>
            </a:r>
            <a:endParaRPr lang="es-CL" sz="2000" dirty="0">
              <a:latin typeface="+mj-lt"/>
            </a:endParaRPr>
          </a:p>
          <a:p>
            <a:pPr algn="just">
              <a:defRPr/>
            </a:pPr>
            <a:endParaRPr lang="es-CL" sz="20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85786" y="214290"/>
            <a:ext cx="8096250" cy="865188"/>
          </a:xfrm>
        </p:spPr>
        <p:txBody>
          <a:bodyPr/>
          <a:lstStyle/>
          <a:p>
            <a:pPr algn="just" fontAlgn="auto">
              <a:spcAft>
                <a:spcPts val="0"/>
              </a:spcAft>
              <a:defRPr/>
            </a:pPr>
            <a:r>
              <a:rPr lang="es-CL" sz="2200" dirty="0" smtClean="0"/>
              <a:t>TRABAJO ADMINISTRATIVO NECESARIO PARA OBTENER ÉXITO EN EL CONTROL DE PERDIDAS</a:t>
            </a:r>
            <a:endParaRPr lang="es-CL" sz="2200" dirty="0"/>
          </a:p>
        </p:txBody>
      </p:sp>
      <p:pic>
        <p:nvPicPr>
          <p:cNvPr id="21506" name="Picture 3"/>
          <p:cNvPicPr>
            <a:picLocks noChangeAspect="1" noChangeArrowheads="1"/>
          </p:cNvPicPr>
          <p:nvPr/>
        </p:nvPicPr>
        <p:blipFill>
          <a:blip r:embed="rId2"/>
          <a:srcRect l="21094" t="26250" r="17383" b="8125"/>
          <a:stretch>
            <a:fillRect/>
          </a:stretch>
        </p:blipFill>
        <p:spPr bwMode="auto">
          <a:xfrm>
            <a:off x="820738" y="1285875"/>
            <a:ext cx="7823200" cy="5214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380</TotalTime>
  <Words>2584</Words>
  <Application>Microsoft Office PowerPoint</Application>
  <PresentationFormat>On-screen Show (4:3)</PresentationFormat>
  <Paragraphs>318</Paragraphs>
  <Slides>40</Slides>
  <Notes>0</Notes>
  <HiddenSlides>0</HiddenSlides>
  <MMClips>0</MMClips>
  <ScaleCrop>false</ScaleCrop>
  <HeadingPairs>
    <vt:vector size="6" baseType="variant">
      <vt:variant>
        <vt:lpstr>Fuentes usadas</vt:lpstr>
      </vt:variant>
      <vt:variant>
        <vt:i4>8</vt:i4>
      </vt:variant>
      <vt:variant>
        <vt:lpstr>Plantilla de diseño</vt:lpstr>
      </vt:variant>
      <vt:variant>
        <vt:i4>8</vt:i4>
      </vt:variant>
      <vt:variant>
        <vt:lpstr>Títulos de diapositiva</vt:lpstr>
      </vt:variant>
      <vt:variant>
        <vt:i4>40</vt:i4>
      </vt:variant>
    </vt:vector>
  </HeadingPairs>
  <TitlesOfParts>
    <vt:vector size="56" baseType="lpstr">
      <vt:lpstr>Arial</vt:lpstr>
      <vt:lpstr>Lucida Sans Unicode</vt:lpstr>
      <vt:lpstr>Wingdings 3</vt:lpstr>
      <vt:lpstr>Verdana</vt:lpstr>
      <vt:lpstr>Wingdings 2</vt:lpstr>
      <vt:lpstr>Calibri</vt:lpstr>
      <vt:lpstr>Times New Roman</vt:lpstr>
      <vt:lpstr>Wingdings</vt:lpstr>
      <vt:lpstr>Concurrencia</vt:lpstr>
      <vt:lpstr>Concurrencia</vt:lpstr>
      <vt:lpstr>Concurrencia</vt:lpstr>
      <vt:lpstr>Concurrencia</vt:lpstr>
      <vt:lpstr>Concurrencia</vt:lpstr>
      <vt:lpstr>Concurrencia</vt:lpstr>
      <vt:lpstr>Concurrencia</vt:lpstr>
      <vt:lpstr>Concurrencia</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ESTRUCTURACIÓN PROGRAMA DE CONTROL DE PÉRDIDAS</dc:title>
  <dc:creator>elopez</dc:creator>
  <cp:lastModifiedBy>WinuE</cp:lastModifiedBy>
  <cp:revision>8</cp:revision>
  <dcterms:created xsi:type="dcterms:W3CDTF">2009-04-01T01:31:44Z</dcterms:created>
  <dcterms:modified xsi:type="dcterms:W3CDTF">2012-06-20T17:45:18Z</dcterms:modified>
</cp:coreProperties>
</file>