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74" r:id="rId5"/>
    <p:sldId id="262" r:id="rId6"/>
    <p:sldId id="260" r:id="rId7"/>
    <p:sldId id="259" r:id="rId8"/>
    <p:sldId id="261" r:id="rId9"/>
    <p:sldId id="263" r:id="rId10"/>
    <p:sldId id="264" r:id="rId11"/>
    <p:sldId id="265" r:id="rId12"/>
    <p:sldId id="266" r:id="rId13"/>
    <p:sldId id="267" r:id="rId14"/>
    <p:sldId id="268" r:id="rId15"/>
    <p:sldId id="270" r:id="rId16"/>
    <p:sldId id="271" r:id="rId17"/>
    <p:sldId id="272" r:id="rId18"/>
    <p:sldId id="273" r:id="rId19"/>
    <p:sldId id="269" r:id="rId20"/>
    <p:sldId id="275" r:id="rId21"/>
    <p:sldId id="276" r:id="rId22"/>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s-ES" smtClean="0"/>
              <a:t>Haga clic para modificar el estilo de título del patrón</a:t>
            </a:r>
            <a:endParaRPr kumimoji="0" lang="en-US"/>
          </a:p>
        </p:txBody>
      </p:sp>
      <p:sp>
        <p:nvSpPr>
          <p:cNvPr id="3" name="2 Subtítulo"/>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s-ES" smtClean="0"/>
              <a:t>Haga clic para modificar el estilo de subtítulo del patrón</a:t>
            </a:r>
            <a:endParaRPr kumimoji="0" lang="en-US"/>
          </a:p>
        </p:txBody>
      </p:sp>
      <p:sp>
        <p:nvSpPr>
          <p:cNvPr id="4" name="3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
        <p:nvSpPr>
          <p:cNvPr id="10" name="9 Rectángulo"/>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9" name="8 Rectángulo"/>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Rectángulo"/>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vertical"/>
          <p:cNvSpPr>
            <a:spLocks noGrp="1"/>
          </p:cNvSpPr>
          <p:nvPr>
            <p:ph type="title" orient="vert"/>
          </p:nvPr>
        </p:nvSpPr>
        <p:spPr>
          <a:xfrm>
            <a:off x="6781800" y="274640"/>
            <a:ext cx="19050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04800"/>
            <a:ext cx="60198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5" name="4 Marcador de pie de página"/>
          <p:cNvSpPr>
            <a:spLocks noGrp="1"/>
          </p:cNvSpPr>
          <p:nvPr>
            <p:ph type="ftr" sz="quarter" idx="11"/>
          </p:nvPr>
        </p:nvSpPr>
        <p:spPr>
          <a:xfrm>
            <a:off x="2640597" y="6377459"/>
            <a:ext cx="3836404" cy="365125"/>
          </a:xfrm>
        </p:spPr>
        <p:txBody>
          <a:bodyPr/>
          <a:lstStyle/>
          <a:p>
            <a:endParaRPr lang="es-CL"/>
          </a:p>
        </p:txBody>
      </p:sp>
      <p:sp>
        <p:nvSpPr>
          <p:cNvPr id="6" name="5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155448"/>
            <a:ext cx="8229600" cy="1252728"/>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9" name="8 Rectángulo"/>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Rectángulo"/>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Título"/>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texto"/>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s-ES" smtClean="0"/>
              <a:t>Haga clic para modificar el estilo de texto del patrón</a:t>
            </a:r>
          </a:p>
        </p:txBody>
      </p:sp>
      <p:sp>
        <p:nvSpPr>
          <p:cNvPr id="6" name="5 Marcador de contenido"/>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texto"/>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1BA90659-E4A5-4FC7-9BED-E6D4EFD202B5}" type="datetimeFigureOut">
              <a:rPr lang="es-CL" smtClean="0"/>
              <a:t>14-04-2016</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A1C0B8D3-5174-4757-9691-045BDACF8E75}" type="slidenum">
              <a:rPr lang="es-CL" smtClean="0"/>
              <a:t>‹Nº›</a:t>
            </a:fld>
            <a:endParaRPr lang="es-CL"/>
          </a:p>
        </p:txBody>
      </p:sp>
      <p:sp>
        <p:nvSpPr>
          <p:cNvPr id="12" name="11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164592" y="1170432"/>
            <a:ext cx="2523744" cy="201168"/>
          </a:xfrm>
        </p:spPr>
        <p:txBody>
          <a:bodyPr/>
          <a:lstStyle/>
          <a:p>
            <a:fld id="{1BA90659-E4A5-4FC7-9BED-E6D4EFD202B5}" type="datetimeFigureOut">
              <a:rPr lang="es-CL" smtClean="0"/>
              <a:t>14-04-2016</a:t>
            </a:fld>
            <a:endParaRPr lang="es-CL"/>
          </a:p>
        </p:txBody>
      </p:sp>
      <p:sp>
        <p:nvSpPr>
          <p:cNvPr id="11" name="10 Rectángulo"/>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Rectángulo"/>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Marcador de pie de página"/>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s-CL"/>
          </a:p>
        </p:txBody>
      </p:sp>
      <p:sp>
        <p:nvSpPr>
          <p:cNvPr id="7" name="6 Marcador de número de diapositiva"/>
          <p:cNvSpPr>
            <a:spLocks noGrp="1"/>
          </p:cNvSpPr>
          <p:nvPr>
            <p:ph type="sldNum" sz="quarter" idx="12"/>
          </p:nvPr>
        </p:nvSpPr>
        <p:spPr>
          <a:xfrm>
            <a:off x="8339328" y="1170432"/>
            <a:ext cx="733864" cy="201168"/>
          </a:xfrm>
        </p:spPr>
        <p:txBody>
          <a:bodyPr/>
          <a:lstStyle/>
          <a:p>
            <a:fld id="{A1C0B8D3-5174-4757-9691-045BDACF8E75}" type="slidenum">
              <a:rPr lang="es-CL" smtClean="0"/>
              <a:t>‹Nº›</a:t>
            </a:fld>
            <a:endParaRPr lang="es-CL"/>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Rectángulo"/>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Rectángulo"/>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Marcador de título"/>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4" name="3 Marcador de fecha"/>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BA90659-E4A5-4FC7-9BED-E6D4EFD202B5}" type="datetimeFigureOut">
              <a:rPr lang="es-CL" smtClean="0"/>
              <a:t>14-04-2016</a:t>
            </a:fld>
            <a:endParaRPr lang="es-CL"/>
          </a:p>
        </p:txBody>
      </p:sp>
      <p:sp>
        <p:nvSpPr>
          <p:cNvPr id="5" name="4 Marcador de pie de página"/>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s-CL"/>
          </a:p>
        </p:txBody>
      </p:sp>
      <p:sp>
        <p:nvSpPr>
          <p:cNvPr id="6" name="5 Marcador de número de diapositiva"/>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1C0B8D3-5174-4757-9691-045BDACF8E75}" type="slidenum">
              <a:rPr lang="es-CL" smtClean="0"/>
              <a:t>‹Nº›</a:t>
            </a:fld>
            <a:endParaRPr lang="es-CL"/>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felipeolivaresdocencia.webnode.c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Auditoria Tributaria</a:t>
            </a:r>
            <a:endParaRPr lang="es-CL" dirty="0"/>
          </a:p>
        </p:txBody>
      </p:sp>
      <p:sp>
        <p:nvSpPr>
          <p:cNvPr id="3" name="2 Subtítulo"/>
          <p:cNvSpPr>
            <a:spLocks noGrp="1"/>
          </p:cNvSpPr>
          <p:nvPr>
            <p:ph type="subTitle" idx="1"/>
          </p:nvPr>
        </p:nvSpPr>
        <p:spPr/>
        <p:txBody>
          <a:bodyPr>
            <a:normAutofit/>
          </a:bodyPr>
          <a:lstStyle/>
          <a:p>
            <a:r>
              <a:rPr lang="es-CL" dirty="0" smtClean="0"/>
              <a:t>Instituto profesional AIEP</a:t>
            </a:r>
          </a:p>
          <a:p>
            <a:r>
              <a:rPr lang="es-CL" dirty="0" smtClean="0"/>
              <a:t>Docente: Felipe Olivares</a:t>
            </a:r>
          </a:p>
          <a:p>
            <a:r>
              <a:rPr lang="es-CL" dirty="0" smtClean="0">
                <a:hlinkClick r:id="rId2"/>
              </a:rPr>
              <a:t>www.felipeolivaresdocencia.webnode.cl</a:t>
            </a:r>
            <a:endParaRPr lang="es-CL" dirty="0" smtClean="0"/>
          </a:p>
          <a:p>
            <a:endParaRPr lang="es-CL" dirty="0"/>
          </a:p>
        </p:txBody>
      </p:sp>
    </p:spTree>
    <p:extLst>
      <p:ext uri="{BB962C8B-B14F-4D97-AF65-F5344CB8AC3E}">
        <p14:creationId xmlns:p14="http://schemas.microsoft.com/office/powerpoint/2010/main" val="15082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Auditoria Tributaria: Etapas</a:t>
            </a:r>
            <a:endParaRPr lang="es-CL" dirty="0"/>
          </a:p>
        </p:txBody>
      </p:sp>
      <p:sp>
        <p:nvSpPr>
          <p:cNvPr id="3" name="2 Marcador de contenido"/>
          <p:cNvSpPr>
            <a:spLocks noGrp="1"/>
          </p:cNvSpPr>
          <p:nvPr>
            <p:ph idx="1"/>
          </p:nvPr>
        </p:nvSpPr>
        <p:spPr/>
        <p:txBody>
          <a:bodyPr>
            <a:normAutofit/>
          </a:bodyPr>
          <a:lstStyle/>
          <a:p>
            <a:pPr marL="0" indent="0">
              <a:buNone/>
            </a:pPr>
            <a:r>
              <a:rPr lang="es-ES" dirty="0" smtClean="0"/>
              <a:t>En </a:t>
            </a:r>
            <a:r>
              <a:rPr lang="es-ES" dirty="0"/>
              <a:t>la etapa de planeamiento de una auditoria tributaria se deben considerar determinadas fases que ayudaran al auditor a desarrollarla con éxito. Las fases que ayudaran a este objetivo son los siguientes:</a:t>
            </a:r>
            <a:endParaRPr lang="es-CL" dirty="0"/>
          </a:p>
          <a:p>
            <a:pPr marL="0" indent="0">
              <a:buNone/>
            </a:pPr>
            <a:r>
              <a:rPr lang="es-ES" b="1" dirty="0" smtClean="0"/>
              <a:t>1.- Fase preliminar</a:t>
            </a:r>
            <a:endParaRPr lang="es-CL" dirty="0"/>
          </a:p>
          <a:p>
            <a:pPr marL="0" indent="0">
              <a:buNone/>
            </a:pPr>
            <a:r>
              <a:rPr lang="es-ES" dirty="0" smtClean="0"/>
              <a:t>Esta </a:t>
            </a:r>
            <a:r>
              <a:rPr lang="es-ES" dirty="0"/>
              <a:t>fase comprende el estudio preliminar de la empresa, para lo cual se deberá obtener la siguiente información.</a:t>
            </a:r>
            <a:endParaRPr lang="es-CL" dirty="0"/>
          </a:p>
          <a:p>
            <a:pPr marL="0" indent="0">
              <a:buNone/>
            </a:pPr>
            <a:endParaRPr lang="es-CL" dirty="0"/>
          </a:p>
        </p:txBody>
      </p:sp>
    </p:spTree>
    <p:extLst>
      <p:ext uri="{BB962C8B-B14F-4D97-AF65-F5344CB8AC3E}">
        <p14:creationId xmlns:p14="http://schemas.microsoft.com/office/powerpoint/2010/main" val="236758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Fase preliminar</a:t>
            </a:r>
            <a:endParaRPr lang="es-CL" dirty="0"/>
          </a:p>
        </p:txBody>
      </p:sp>
      <p:sp>
        <p:nvSpPr>
          <p:cNvPr id="3" name="2 Marcador de contenido"/>
          <p:cNvSpPr>
            <a:spLocks noGrp="1"/>
          </p:cNvSpPr>
          <p:nvPr>
            <p:ph idx="1"/>
          </p:nvPr>
        </p:nvSpPr>
        <p:spPr/>
        <p:txBody>
          <a:bodyPr>
            <a:normAutofit fontScale="92500" lnSpcReduction="20000"/>
          </a:bodyPr>
          <a:lstStyle/>
          <a:p>
            <a:pPr marL="0" lvl="0" indent="0">
              <a:buNone/>
            </a:pPr>
            <a:r>
              <a:rPr lang="es-ES" b="1" dirty="0" smtClean="0"/>
              <a:t>Descripción de la empresa: </a:t>
            </a:r>
            <a:endParaRPr lang="es-CL" dirty="0"/>
          </a:p>
          <a:p>
            <a:pPr marL="0" indent="0" algn="just">
              <a:buNone/>
            </a:pPr>
            <a:r>
              <a:rPr lang="es-ES" dirty="0" smtClean="0"/>
              <a:t>	El </a:t>
            </a:r>
            <a:r>
              <a:rPr lang="es-ES" dirty="0"/>
              <a:t>auditor elabora una descripción de la empresa, indicándose detalles de su constitución, desde cuando opera su radio de acción, la relación de las principales acciones y representantes legales, con que empresas se vinculan económicamente. A si mismo se consignara el detalle de la estructura organizacional de la empresa, señalándose el nombre de las personas que ocupan los cargos directivos y estableciéndose si estas tienen algún grado de parentesco con los propietarios de la empresa</a:t>
            </a:r>
            <a:r>
              <a:rPr lang="es-ES" dirty="0" smtClean="0"/>
              <a:t>.</a:t>
            </a:r>
            <a:endParaRPr lang="es-CL" dirty="0"/>
          </a:p>
        </p:txBody>
      </p:sp>
    </p:spTree>
    <p:extLst>
      <p:ext uri="{BB962C8B-B14F-4D97-AF65-F5344CB8AC3E}">
        <p14:creationId xmlns:p14="http://schemas.microsoft.com/office/powerpoint/2010/main" val="25892208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Fase preliminar</a:t>
            </a:r>
            <a:endParaRPr lang="es-CL" dirty="0"/>
          </a:p>
        </p:txBody>
      </p:sp>
      <p:sp>
        <p:nvSpPr>
          <p:cNvPr id="3" name="2 Marcador de contenido"/>
          <p:cNvSpPr>
            <a:spLocks noGrp="1"/>
          </p:cNvSpPr>
          <p:nvPr>
            <p:ph idx="1"/>
          </p:nvPr>
        </p:nvSpPr>
        <p:spPr/>
        <p:txBody>
          <a:bodyPr>
            <a:normAutofit/>
          </a:bodyPr>
          <a:lstStyle/>
          <a:p>
            <a:pPr marL="0" indent="0">
              <a:buNone/>
            </a:pPr>
            <a:r>
              <a:rPr lang="es-ES" b="1" dirty="0" smtClean="0"/>
              <a:t>Actividad económica que desarrolla la empresa</a:t>
            </a:r>
          </a:p>
          <a:p>
            <a:pPr marL="0" indent="0" algn="just">
              <a:buNone/>
            </a:pPr>
            <a:r>
              <a:rPr lang="es-ES" dirty="0" smtClean="0"/>
              <a:t>	Se describirá la actividad que desarrolla la empresa señalándose el detalle de los productos que fabrica y/o comercializa, el detalle de los servicios que presta , quienes son sus principales</a:t>
            </a:r>
            <a:r>
              <a:rPr lang="es-ES" b="1" dirty="0" smtClean="0"/>
              <a:t> </a:t>
            </a:r>
            <a:r>
              <a:rPr lang="es-ES" dirty="0" smtClean="0"/>
              <a:t>clientes,</a:t>
            </a:r>
            <a:r>
              <a:rPr lang="es-ES" b="1" dirty="0" smtClean="0"/>
              <a:t> </a:t>
            </a:r>
            <a:r>
              <a:rPr lang="es-ES" dirty="0" smtClean="0"/>
              <a:t>quienes son sus principales proveedores, la relación de los valores de venta de cada una de los bienes y/o servicios</a:t>
            </a:r>
            <a:endParaRPr lang="es-CL" dirty="0" smtClean="0"/>
          </a:p>
          <a:p>
            <a:endParaRPr lang="es-CL" dirty="0"/>
          </a:p>
        </p:txBody>
      </p:sp>
    </p:spTree>
    <p:extLst>
      <p:ext uri="{BB962C8B-B14F-4D97-AF65-F5344CB8AC3E}">
        <p14:creationId xmlns:p14="http://schemas.microsoft.com/office/powerpoint/2010/main" val="2842234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Análisis</a:t>
            </a:r>
            <a:r>
              <a:rPr lang="es-CL" dirty="0" smtClean="0"/>
              <a:t> </a:t>
            </a:r>
            <a:r>
              <a:rPr lang="es-CL" dirty="0" smtClean="0"/>
              <a:t>preliminar</a:t>
            </a:r>
            <a:endParaRPr lang="es-CL" dirty="0"/>
          </a:p>
        </p:txBody>
      </p:sp>
      <p:sp>
        <p:nvSpPr>
          <p:cNvPr id="3" name="2 Marcador de contenido"/>
          <p:cNvSpPr>
            <a:spLocks noGrp="1"/>
          </p:cNvSpPr>
          <p:nvPr>
            <p:ph idx="1"/>
          </p:nvPr>
        </p:nvSpPr>
        <p:spPr/>
        <p:txBody>
          <a:bodyPr>
            <a:normAutofit lnSpcReduction="10000"/>
          </a:bodyPr>
          <a:lstStyle/>
          <a:p>
            <a:pPr marL="0" lvl="0" indent="0">
              <a:buNone/>
            </a:pPr>
            <a:r>
              <a:rPr lang="es-ES" b="1" dirty="0" smtClean="0"/>
              <a:t>a) Ubicación </a:t>
            </a:r>
            <a:r>
              <a:rPr lang="es-ES" b="1" dirty="0"/>
              <a:t>del entorno económico y tributario en que se desarrolla el negocio</a:t>
            </a:r>
            <a:r>
              <a:rPr lang="es-ES" b="1" dirty="0" smtClean="0"/>
              <a:t>.-</a:t>
            </a:r>
          </a:p>
          <a:p>
            <a:pPr marL="0" lvl="0" indent="0" algn="just">
              <a:buNone/>
            </a:pPr>
            <a:r>
              <a:rPr lang="es-ES" dirty="0" smtClean="0"/>
              <a:t>En </a:t>
            </a:r>
            <a:r>
              <a:rPr lang="es-ES" dirty="0"/>
              <a:t>esta fase el auditor analiza y determina el entorno económico en el que se desenvuelve la empresa, sus relaciones con otras empresas del rubro y su ubicación dentro del sector. Así mismo, determina si el rubro en donde la empresa se desarrolla, cuenta con un tratamiento especial </a:t>
            </a:r>
            <a:r>
              <a:rPr lang="es-ES" dirty="0" smtClean="0"/>
              <a:t>(Exenciones, créditos </a:t>
            </a:r>
            <a:r>
              <a:rPr lang="es-ES" dirty="0"/>
              <a:t>contra el impuesto entre otros).</a:t>
            </a:r>
            <a:endParaRPr lang="es-CL" dirty="0"/>
          </a:p>
          <a:p>
            <a:pPr marL="0" indent="0">
              <a:buNone/>
            </a:pPr>
            <a:endParaRPr lang="es-CL" dirty="0"/>
          </a:p>
        </p:txBody>
      </p:sp>
    </p:spTree>
    <p:extLst>
      <p:ext uri="{BB962C8B-B14F-4D97-AF65-F5344CB8AC3E}">
        <p14:creationId xmlns:p14="http://schemas.microsoft.com/office/powerpoint/2010/main" val="173841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Análisis preliminar</a:t>
            </a:r>
            <a:endParaRPr lang="es-CL" dirty="0"/>
          </a:p>
        </p:txBody>
      </p:sp>
      <p:sp>
        <p:nvSpPr>
          <p:cNvPr id="3" name="2 Marcador de contenido"/>
          <p:cNvSpPr>
            <a:spLocks noGrp="1"/>
          </p:cNvSpPr>
          <p:nvPr>
            <p:ph idx="1"/>
          </p:nvPr>
        </p:nvSpPr>
        <p:spPr/>
        <p:txBody>
          <a:bodyPr/>
          <a:lstStyle/>
          <a:p>
            <a:pPr marL="0" lvl="0" indent="0">
              <a:buNone/>
            </a:pPr>
            <a:r>
              <a:rPr lang="es-ES" b="1" dirty="0" smtClean="0"/>
              <a:t>b) Análisis </a:t>
            </a:r>
            <a:r>
              <a:rPr lang="es-ES" b="1" dirty="0"/>
              <a:t>de los libros de actas o demás documentación.</a:t>
            </a:r>
            <a:endParaRPr lang="es-CL" dirty="0"/>
          </a:p>
          <a:p>
            <a:pPr marL="0" indent="0" algn="just">
              <a:buNone/>
            </a:pPr>
            <a:r>
              <a:rPr lang="es-ES" dirty="0" smtClean="0"/>
              <a:t>	En </a:t>
            </a:r>
            <a:r>
              <a:rPr lang="es-ES" dirty="0"/>
              <a:t>esta fase, se realizara los libros de actas obtenidos, estableciéndose una relación de los hechos más importantes y relevantes aprobados tanto con la junta de accionista o con la junta de directorio.</a:t>
            </a:r>
            <a:endParaRPr lang="es-CL" dirty="0"/>
          </a:p>
          <a:p>
            <a:endParaRPr lang="es-CL" dirty="0"/>
          </a:p>
        </p:txBody>
      </p:sp>
    </p:spTree>
    <p:extLst>
      <p:ext uri="{BB962C8B-B14F-4D97-AF65-F5344CB8AC3E}">
        <p14:creationId xmlns:p14="http://schemas.microsoft.com/office/powerpoint/2010/main" val="1868333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Análisis preliminar</a:t>
            </a:r>
            <a:endParaRPr lang="es-CL" dirty="0"/>
          </a:p>
        </p:txBody>
      </p:sp>
      <p:sp>
        <p:nvSpPr>
          <p:cNvPr id="3" name="2 Marcador de contenido"/>
          <p:cNvSpPr>
            <a:spLocks noGrp="1"/>
          </p:cNvSpPr>
          <p:nvPr>
            <p:ph idx="1"/>
          </p:nvPr>
        </p:nvSpPr>
        <p:spPr/>
        <p:txBody>
          <a:bodyPr/>
          <a:lstStyle/>
          <a:p>
            <a:pPr marL="0" lvl="0" indent="0">
              <a:buNone/>
            </a:pPr>
            <a:r>
              <a:rPr lang="es-ES" b="1" dirty="0" smtClean="0"/>
              <a:t>c) Análisis </a:t>
            </a:r>
            <a:r>
              <a:rPr lang="es-ES" b="1" dirty="0"/>
              <a:t>de la declaración </a:t>
            </a:r>
            <a:r>
              <a:rPr lang="es-ES" b="1" dirty="0" smtClean="0"/>
              <a:t>anual </a:t>
            </a:r>
            <a:r>
              <a:rPr lang="es-ES" b="1" dirty="0"/>
              <a:t>del impuesto a la renta.</a:t>
            </a:r>
            <a:endParaRPr lang="es-CL" dirty="0"/>
          </a:p>
          <a:p>
            <a:pPr marL="0" indent="0" algn="just">
              <a:buNone/>
            </a:pPr>
            <a:r>
              <a:rPr lang="es-ES" dirty="0" smtClean="0"/>
              <a:t>Esta </a:t>
            </a:r>
            <a:r>
              <a:rPr lang="es-ES" dirty="0"/>
              <a:t>fase incluirá el análisis de los rubros declarados en la declaración jurada anual del impuesto a la renta de los ejercicios </a:t>
            </a:r>
            <a:r>
              <a:rPr lang="es-ES" dirty="0" smtClean="0"/>
              <a:t>señalados.</a:t>
            </a:r>
            <a:endParaRPr lang="es-CL" dirty="0"/>
          </a:p>
          <a:p>
            <a:pPr marL="0" indent="0" algn="just">
              <a:buNone/>
            </a:pPr>
            <a:endParaRPr lang="es-CL" dirty="0"/>
          </a:p>
        </p:txBody>
      </p:sp>
    </p:spTree>
    <p:extLst>
      <p:ext uri="{BB962C8B-B14F-4D97-AF65-F5344CB8AC3E}">
        <p14:creationId xmlns:p14="http://schemas.microsoft.com/office/powerpoint/2010/main" val="1247842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Análisis preliminar</a:t>
            </a:r>
            <a:endParaRPr lang="es-CL" dirty="0"/>
          </a:p>
        </p:txBody>
      </p:sp>
      <p:sp>
        <p:nvSpPr>
          <p:cNvPr id="3" name="2 Marcador de contenido"/>
          <p:cNvSpPr>
            <a:spLocks noGrp="1"/>
          </p:cNvSpPr>
          <p:nvPr>
            <p:ph idx="1"/>
          </p:nvPr>
        </p:nvSpPr>
        <p:spPr/>
        <p:txBody>
          <a:bodyPr>
            <a:normAutofit fontScale="85000" lnSpcReduction="10000"/>
          </a:bodyPr>
          <a:lstStyle/>
          <a:p>
            <a:pPr marL="0" indent="0" algn="just">
              <a:buNone/>
            </a:pPr>
            <a:r>
              <a:rPr lang="es-ES" b="1" dirty="0" smtClean="0"/>
              <a:t>d) Elaboración y aplicación del cuestionario de control interno:</a:t>
            </a:r>
          </a:p>
          <a:p>
            <a:pPr algn="just"/>
            <a:r>
              <a:rPr lang="es-ES" dirty="0" smtClean="0"/>
              <a:t>En </a:t>
            </a:r>
            <a:r>
              <a:rPr lang="es-ES" dirty="0"/>
              <a:t>la evaluación realizada al sistema de control interno de una empresa debe estar sustentada en las respuestas que arrojen los cuestionarios de control interno realizado en los programas y procedimientos que el auditor financiero tenga a bien ejecutar.</a:t>
            </a:r>
            <a:endParaRPr lang="es-CL" dirty="0"/>
          </a:p>
          <a:p>
            <a:pPr algn="just"/>
            <a:r>
              <a:rPr lang="es-ES" dirty="0"/>
              <a:t>El cuestionario de control interno se aplicara a cada rubro de revisión y será el auditor quien luego de la evaluación preliminar de los estados financieros, se encarguen de identificar las preguntas y hacerlas llegar al sujeto auditado.</a:t>
            </a:r>
            <a:endParaRPr lang="es-CL" dirty="0"/>
          </a:p>
          <a:p>
            <a:pPr marL="0" indent="0">
              <a:buNone/>
            </a:pPr>
            <a:endParaRPr lang="es-CL" dirty="0"/>
          </a:p>
        </p:txBody>
      </p:sp>
    </p:spTree>
    <p:extLst>
      <p:ext uri="{BB962C8B-B14F-4D97-AF65-F5344CB8AC3E}">
        <p14:creationId xmlns:p14="http://schemas.microsoft.com/office/powerpoint/2010/main" val="863910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Análisis preliminar</a:t>
            </a:r>
            <a:endParaRPr lang="es-CL" dirty="0"/>
          </a:p>
        </p:txBody>
      </p:sp>
      <p:sp>
        <p:nvSpPr>
          <p:cNvPr id="3" name="2 Marcador de contenido"/>
          <p:cNvSpPr>
            <a:spLocks noGrp="1"/>
          </p:cNvSpPr>
          <p:nvPr>
            <p:ph idx="1"/>
          </p:nvPr>
        </p:nvSpPr>
        <p:spPr/>
        <p:txBody>
          <a:bodyPr>
            <a:normAutofit/>
          </a:bodyPr>
          <a:lstStyle/>
          <a:p>
            <a:pPr marL="0" indent="0">
              <a:buNone/>
            </a:pPr>
            <a:r>
              <a:rPr lang="es-ES" b="1" dirty="0" smtClean="0"/>
              <a:t>e) Determinación de los aspectos o puntos críticos</a:t>
            </a:r>
            <a:endParaRPr lang="es-CL" dirty="0"/>
          </a:p>
          <a:p>
            <a:pPr marL="0" indent="0" algn="just">
              <a:buNone/>
            </a:pPr>
            <a:r>
              <a:rPr lang="es-ES" dirty="0" smtClean="0"/>
              <a:t>	Con </a:t>
            </a:r>
            <a:r>
              <a:rPr lang="es-ES" dirty="0"/>
              <a:t>la información obtenida en la fase preliminar, el análisis efectuado a los estados financieros, así como en la aplicación del cuestionario de control interno, el auditor estará en condiciones de determinar los aspectos ocultos críticos que se requieren ser objeto de un análisis específico y detallado.</a:t>
            </a:r>
            <a:endParaRPr lang="es-CL" dirty="0"/>
          </a:p>
          <a:p>
            <a:pPr marL="0" indent="0">
              <a:buNone/>
            </a:pPr>
            <a:endParaRPr lang="es-CL" dirty="0"/>
          </a:p>
        </p:txBody>
      </p:sp>
    </p:spTree>
    <p:extLst>
      <p:ext uri="{BB962C8B-B14F-4D97-AF65-F5344CB8AC3E}">
        <p14:creationId xmlns:p14="http://schemas.microsoft.com/office/powerpoint/2010/main" val="2406746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Análisis preliminar</a:t>
            </a:r>
            <a:endParaRPr lang="es-CL" dirty="0"/>
          </a:p>
        </p:txBody>
      </p:sp>
      <p:sp>
        <p:nvSpPr>
          <p:cNvPr id="3" name="2 Marcador de contenido"/>
          <p:cNvSpPr>
            <a:spLocks noGrp="1"/>
          </p:cNvSpPr>
          <p:nvPr>
            <p:ph idx="1"/>
          </p:nvPr>
        </p:nvSpPr>
        <p:spPr/>
        <p:txBody>
          <a:bodyPr/>
          <a:lstStyle/>
          <a:p>
            <a:pPr marL="0" indent="0">
              <a:buNone/>
            </a:pPr>
            <a:r>
              <a:rPr lang="es-ES" b="1" dirty="0" smtClean="0"/>
              <a:t>f) Determinación de los procedimientos de auditoria:</a:t>
            </a:r>
          </a:p>
          <a:p>
            <a:pPr marL="0" indent="0" algn="just">
              <a:buNone/>
            </a:pPr>
            <a:r>
              <a:rPr lang="es-ES" dirty="0" smtClean="0"/>
              <a:t>	Después </a:t>
            </a:r>
            <a:r>
              <a:rPr lang="es-ES" dirty="0"/>
              <a:t>de haber determinado los puntos críticos de auditoria, el auditor evaluara y determina los procedimientos de auditoria a aplicar, determinando el alcance del examen y la oportunidad de aplicarlos.</a:t>
            </a:r>
            <a:endParaRPr lang="es-CL" dirty="0"/>
          </a:p>
          <a:p>
            <a:pPr marL="0" indent="0">
              <a:buNone/>
            </a:pPr>
            <a:endParaRPr lang="es-CL" dirty="0"/>
          </a:p>
        </p:txBody>
      </p:sp>
    </p:spTree>
    <p:extLst>
      <p:ext uri="{BB962C8B-B14F-4D97-AF65-F5344CB8AC3E}">
        <p14:creationId xmlns:p14="http://schemas.microsoft.com/office/powerpoint/2010/main" val="3397209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Análisis preliminar</a:t>
            </a:r>
            <a:endParaRPr lang="es-CL" dirty="0"/>
          </a:p>
        </p:txBody>
      </p:sp>
      <p:sp>
        <p:nvSpPr>
          <p:cNvPr id="3" name="2 Marcador de contenido"/>
          <p:cNvSpPr>
            <a:spLocks noGrp="1"/>
          </p:cNvSpPr>
          <p:nvPr>
            <p:ph idx="1"/>
          </p:nvPr>
        </p:nvSpPr>
        <p:spPr/>
        <p:txBody>
          <a:bodyPr>
            <a:normAutofit fontScale="92500" lnSpcReduction="20000"/>
          </a:bodyPr>
          <a:lstStyle/>
          <a:p>
            <a:pPr marL="0" indent="0">
              <a:buNone/>
            </a:pPr>
            <a:r>
              <a:rPr lang="es-ES" dirty="0" smtClean="0"/>
              <a:t>g) </a:t>
            </a:r>
            <a:r>
              <a:rPr lang="es-ES" b="1" dirty="0" smtClean="0"/>
              <a:t>Informe de planificación de auditoria</a:t>
            </a:r>
          </a:p>
          <a:p>
            <a:pPr algn="just"/>
            <a:r>
              <a:rPr lang="es-ES" dirty="0" smtClean="0"/>
              <a:t>En </a:t>
            </a:r>
            <a:r>
              <a:rPr lang="es-ES" dirty="0"/>
              <a:t>el informe de auditoría tributaria se consigna </a:t>
            </a:r>
            <a:r>
              <a:rPr lang="es-ES" dirty="0" smtClean="0"/>
              <a:t>de </a:t>
            </a:r>
            <a:r>
              <a:rPr lang="es-ES" dirty="0"/>
              <a:t>manera detallada toda la información obtenida durante esta fase.</a:t>
            </a:r>
            <a:endParaRPr lang="es-CL" dirty="0"/>
          </a:p>
          <a:p>
            <a:pPr algn="just"/>
            <a:r>
              <a:rPr lang="es-ES" dirty="0"/>
              <a:t>De la información obtenida experiencia y criterio, el auditor determinara la estrategia global para el desarrollo de la auditoria tributaria, que consiste en definir de forma previa cuáles serán los rubros de los estados financieros a auditar según los puntos determinados </a:t>
            </a:r>
            <a:endParaRPr lang="es-CL" dirty="0"/>
          </a:p>
          <a:p>
            <a:pPr marL="0" indent="0">
              <a:buNone/>
            </a:pPr>
            <a:endParaRPr lang="es-CL" dirty="0"/>
          </a:p>
        </p:txBody>
      </p:sp>
    </p:spTree>
    <p:extLst>
      <p:ext uri="{BB962C8B-B14F-4D97-AF65-F5344CB8AC3E}">
        <p14:creationId xmlns:p14="http://schemas.microsoft.com/office/powerpoint/2010/main" val="3880139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Auditoria Tributaria</a:t>
            </a:r>
            <a:endParaRPr lang="es-CL" dirty="0"/>
          </a:p>
        </p:txBody>
      </p:sp>
      <p:sp>
        <p:nvSpPr>
          <p:cNvPr id="3" name="2 Marcador de contenido"/>
          <p:cNvSpPr>
            <a:spLocks noGrp="1"/>
          </p:cNvSpPr>
          <p:nvPr>
            <p:ph idx="1"/>
          </p:nvPr>
        </p:nvSpPr>
        <p:spPr/>
        <p:txBody>
          <a:bodyPr>
            <a:normAutofit/>
          </a:bodyPr>
          <a:lstStyle/>
          <a:p>
            <a:pPr marL="0" indent="0">
              <a:buNone/>
            </a:pPr>
            <a:r>
              <a:rPr lang="es-CL" b="1" dirty="0" smtClean="0"/>
              <a:t>Definición</a:t>
            </a:r>
          </a:p>
          <a:p>
            <a:pPr marL="0" indent="0" algn="just">
              <a:buNone/>
            </a:pPr>
            <a:r>
              <a:rPr lang="es-ES_tradnl" dirty="0" smtClean="0"/>
              <a:t>	La </a:t>
            </a:r>
            <a:r>
              <a:rPr lang="es-ES_tradnl" b="1" dirty="0"/>
              <a:t>Auditoria Tributaria es un conjunto </a:t>
            </a:r>
            <a:r>
              <a:rPr lang="es-ES_tradnl" dirty="0"/>
              <a:t>de principios y procedimientos destinados a establecer si han sido aplicados razonablemente las normas contables, si se han interpretado y aplicado correctamente las leyes tributarias que afectan a la empresa y si consecuentemente se han confeccionado correctamente las declaraciones de impuestos</a:t>
            </a:r>
            <a:endParaRPr lang="es-CL" dirty="0" smtClean="0"/>
          </a:p>
          <a:p>
            <a:pPr marL="0" indent="0">
              <a:buNone/>
            </a:pPr>
            <a:endParaRPr lang="es-CL" dirty="0"/>
          </a:p>
        </p:txBody>
      </p:sp>
    </p:spTree>
    <p:extLst>
      <p:ext uri="{BB962C8B-B14F-4D97-AF65-F5344CB8AC3E}">
        <p14:creationId xmlns:p14="http://schemas.microsoft.com/office/powerpoint/2010/main" val="110202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Auditoria Tributaria: Ejecución</a:t>
            </a:r>
            <a:endParaRPr lang="es-CL" dirty="0"/>
          </a:p>
        </p:txBody>
      </p:sp>
      <p:sp>
        <p:nvSpPr>
          <p:cNvPr id="3" name="2 Marcador de contenido"/>
          <p:cNvSpPr>
            <a:spLocks noGrp="1"/>
          </p:cNvSpPr>
          <p:nvPr>
            <p:ph idx="1"/>
          </p:nvPr>
        </p:nvSpPr>
        <p:spPr/>
        <p:txBody>
          <a:bodyPr>
            <a:normAutofit/>
          </a:bodyPr>
          <a:lstStyle/>
          <a:p>
            <a:pPr marL="0" lvl="0" indent="0">
              <a:buNone/>
            </a:pPr>
            <a:r>
              <a:rPr lang="es-ES" b="1" dirty="0" smtClean="0"/>
              <a:t>Ejercicio del trabajo de auditoria</a:t>
            </a:r>
            <a:endParaRPr lang="es-CL" dirty="0"/>
          </a:p>
          <a:p>
            <a:pPr marL="0" indent="0" algn="just">
              <a:buNone/>
            </a:pPr>
            <a:r>
              <a:rPr lang="es-ES" dirty="0" smtClean="0"/>
              <a:t>	En </a:t>
            </a:r>
            <a:r>
              <a:rPr lang="es-ES" dirty="0"/>
              <a:t>esta etapa el auditor desarrolla el plan de auditoria tributaria, es decir, lleva a cabo los procedimientos planificados en la fase anterior y que se encuentran plasmados en el informe de planeamiento de auditoria tributaria. En esta etapa se busca obtener suficiente satisfacción de auditoria sobre la cual puede sustentarse el informe de auditoría</a:t>
            </a:r>
            <a:endParaRPr lang="es-CL" dirty="0"/>
          </a:p>
        </p:txBody>
      </p:sp>
    </p:spTree>
    <p:extLst>
      <p:ext uri="{BB962C8B-B14F-4D97-AF65-F5344CB8AC3E}">
        <p14:creationId xmlns:p14="http://schemas.microsoft.com/office/powerpoint/2010/main" val="32861230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L" dirty="0" smtClean="0"/>
              <a:t>Auditoria Tributaria: Informe</a:t>
            </a:r>
            <a:endParaRPr lang="es-CL" dirty="0"/>
          </a:p>
        </p:txBody>
      </p:sp>
      <p:sp>
        <p:nvSpPr>
          <p:cNvPr id="3" name="2 Marcador de contenido"/>
          <p:cNvSpPr>
            <a:spLocks noGrp="1"/>
          </p:cNvSpPr>
          <p:nvPr>
            <p:ph idx="1"/>
          </p:nvPr>
        </p:nvSpPr>
        <p:spPr/>
        <p:txBody>
          <a:bodyPr/>
          <a:lstStyle/>
          <a:p>
            <a:pPr marL="0" lvl="0" indent="0">
              <a:buNone/>
            </a:pPr>
            <a:r>
              <a:rPr lang="es-ES" b="1" dirty="0" smtClean="0"/>
              <a:t>Informe de auditoria</a:t>
            </a:r>
            <a:endParaRPr lang="es-CL" dirty="0"/>
          </a:p>
          <a:p>
            <a:pPr marL="0" indent="0" algn="just">
              <a:buNone/>
            </a:pPr>
            <a:r>
              <a:rPr lang="es-ES" dirty="0" smtClean="0"/>
              <a:t>	Esta </a:t>
            </a:r>
            <a:r>
              <a:rPr lang="es-ES" dirty="0"/>
              <a:t>fase denominada etapa de conclusión analiza los resultados del trabajo realizado, con la finalidad de obtener una conclusión general acerca de la situación la situación tributaria de la empresa auditada, la que será plasmada en el informe del auditor</a:t>
            </a:r>
            <a:endParaRPr lang="es-CL" dirty="0"/>
          </a:p>
        </p:txBody>
      </p:sp>
    </p:spTree>
    <p:extLst>
      <p:ext uri="{BB962C8B-B14F-4D97-AF65-F5344CB8AC3E}">
        <p14:creationId xmlns:p14="http://schemas.microsoft.com/office/powerpoint/2010/main" val="1666845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Auditoria Tributaria</a:t>
            </a:r>
            <a:endParaRPr lang="es-CL" dirty="0"/>
          </a:p>
        </p:txBody>
      </p:sp>
      <p:sp>
        <p:nvSpPr>
          <p:cNvPr id="3" name="2 Marcador de contenido"/>
          <p:cNvSpPr>
            <a:spLocks noGrp="1"/>
          </p:cNvSpPr>
          <p:nvPr>
            <p:ph idx="1"/>
          </p:nvPr>
        </p:nvSpPr>
        <p:spPr/>
        <p:txBody>
          <a:bodyPr>
            <a:normAutofit/>
          </a:bodyPr>
          <a:lstStyle/>
          <a:p>
            <a:pPr marL="0" indent="0">
              <a:buNone/>
            </a:pPr>
            <a:r>
              <a:rPr lang="es-CL" b="1" dirty="0" smtClean="0"/>
              <a:t>Objetivo:</a:t>
            </a:r>
          </a:p>
          <a:p>
            <a:pPr lvl="0" algn="just"/>
            <a:r>
              <a:rPr lang="es-ES" dirty="0" smtClean="0"/>
              <a:t>Verificar </a:t>
            </a:r>
            <a:r>
              <a:rPr lang="es-ES" dirty="0"/>
              <a:t>que las declaraciones de impuestos sean expresión fidedigna de las operaciones registradas en sus libros de contabilidad, de la documentación soportante y que refleje todas las transacciones </a:t>
            </a:r>
            <a:r>
              <a:rPr lang="es-ES" dirty="0" smtClean="0"/>
              <a:t>efectuadas.</a:t>
            </a:r>
          </a:p>
          <a:p>
            <a:pPr lvl="0" algn="just"/>
            <a:r>
              <a:rPr lang="es-ES" dirty="0" smtClean="0"/>
              <a:t>Verificar </a:t>
            </a:r>
            <a:r>
              <a:rPr lang="es-ES" dirty="0"/>
              <a:t>el cumplimiento tributario y las obligaciones formales y sustanciales del sujeto </a:t>
            </a:r>
            <a:r>
              <a:rPr lang="es-ES" dirty="0" smtClean="0"/>
              <a:t>fiscalizado.</a:t>
            </a:r>
          </a:p>
          <a:p>
            <a:pPr marL="0" indent="0">
              <a:buNone/>
            </a:pPr>
            <a:endParaRPr lang="es-CL" dirty="0"/>
          </a:p>
        </p:txBody>
      </p:sp>
    </p:spTree>
    <p:extLst>
      <p:ext uri="{BB962C8B-B14F-4D97-AF65-F5344CB8AC3E}">
        <p14:creationId xmlns:p14="http://schemas.microsoft.com/office/powerpoint/2010/main" val="1259120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Auditoria Tributaria</a:t>
            </a:r>
            <a:endParaRPr lang="es-CL" dirty="0"/>
          </a:p>
        </p:txBody>
      </p:sp>
      <p:sp>
        <p:nvSpPr>
          <p:cNvPr id="3" name="2 Marcador de contenido"/>
          <p:cNvSpPr>
            <a:spLocks noGrp="1"/>
          </p:cNvSpPr>
          <p:nvPr>
            <p:ph idx="1"/>
          </p:nvPr>
        </p:nvSpPr>
        <p:spPr/>
        <p:txBody>
          <a:bodyPr>
            <a:normAutofit/>
          </a:bodyPr>
          <a:lstStyle/>
          <a:p>
            <a:pPr marL="0" indent="0" algn="just">
              <a:buNone/>
            </a:pPr>
            <a:r>
              <a:rPr lang="es-CL" b="1" dirty="0" smtClean="0"/>
              <a:t>Objetivo:</a:t>
            </a:r>
          </a:p>
          <a:p>
            <a:pPr algn="just"/>
            <a:r>
              <a:rPr lang="es-ES" dirty="0" smtClean="0"/>
              <a:t>Determinar la veracidad de la información consignada en las declaraciones presentadas por los contribuyentes.</a:t>
            </a:r>
          </a:p>
          <a:p>
            <a:pPr lvl="0" algn="just"/>
            <a:r>
              <a:rPr lang="es-ES" dirty="0" smtClean="0"/>
              <a:t>Establecer si las bases imponibles, créditos, exenciones, franquicias, tasas e impuestos, están debidamente determinados.</a:t>
            </a:r>
          </a:p>
          <a:p>
            <a:pPr lvl="0" algn="just"/>
            <a:r>
              <a:rPr lang="es-ES" dirty="0" smtClean="0"/>
              <a:t>Detectar oportunamente a quienes no cumplen con sus obligaciones tributarias.</a:t>
            </a:r>
            <a:endParaRPr lang="es-CL" dirty="0" smtClean="0"/>
          </a:p>
          <a:p>
            <a:endParaRPr lang="es-CL" dirty="0"/>
          </a:p>
        </p:txBody>
      </p:sp>
    </p:spTree>
    <p:extLst>
      <p:ext uri="{BB962C8B-B14F-4D97-AF65-F5344CB8AC3E}">
        <p14:creationId xmlns:p14="http://schemas.microsoft.com/office/powerpoint/2010/main" val="1158880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L" dirty="0" smtClean="0"/>
              <a:t>Auditoria tributaria: Clasificaciones</a:t>
            </a:r>
            <a:endParaRPr lang="es-CL" dirty="0"/>
          </a:p>
        </p:txBody>
      </p:sp>
      <p:pic>
        <p:nvPicPr>
          <p:cNvPr id="4" name="3 Marcador de contenido"/>
          <p:cNvPicPr>
            <a:picLocks noGrp="1"/>
          </p:cNvPicPr>
          <p:nvPr>
            <p:ph idx="1"/>
          </p:nvPr>
        </p:nvPicPr>
        <p:blipFill rotWithShape="1">
          <a:blip r:embed="rId2">
            <a:extLst>
              <a:ext uri="{28A0092B-C50C-407E-A947-70E740481C1C}">
                <a14:useLocalDpi xmlns:a14="http://schemas.microsoft.com/office/drawing/2010/main" val="0"/>
              </a:ext>
            </a:extLst>
          </a:blip>
          <a:srcRect t="3454"/>
          <a:stretch/>
        </p:blipFill>
        <p:spPr bwMode="auto">
          <a:xfrm>
            <a:off x="539552" y="1628800"/>
            <a:ext cx="7992888" cy="4608512"/>
          </a:xfrm>
          <a:prstGeom prst="rect">
            <a:avLst/>
          </a:prstGeom>
          <a:noFill/>
          <a:ln>
            <a:noFill/>
          </a:ln>
        </p:spPr>
      </p:pic>
    </p:spTree>
    <p:extLst>
      <p:ext uri="{BB962C8B-B14F-4D97-AF65-F5344CB8AC3E}">
        <p14:creationId xmlns:p14="http://schemas.microsoft.com/office/powerpoint/2010/main" val="3217101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Normas de auditoria</a:t>
            </a:r>
            <a:endParaRPr lang="es-CL" dirty="0"/>
          </a:p>
        </p:txBody>
      </p:sp>
      <p:pic>
        <p:nvPicPr>
          <p:cNvPr id="4" name="3 Marcador de contenido"/>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520" y="1628800"/>
            <a:ext cx="8424936" cy="4608512"/>
          </a:xfrm>
          <a:prstGeom prst="rect">
            <a:avLst/>
          </a:prstGeom>
          <a:noFill/>
          <a:ln>
            <a:noFill/>
          </a:ln>
        </p:spPr>
      </p:pic>
    </p:spTree>
    <p:extLst>
      <p:ext uri="{BB962C8B-B14F-4D97-AF65-F5344CB8AC3E}">
        <p14:creationId xmlns:p14="http://schemas.microsoft.com/office/powerpoint/2010/main" val="192458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Auditoria Tributaria</a:t>
            </a:r>
            <a:endParaRPr lang="es-CL" dirty="0"/>
          </a:p>
        </p:txBody>
      </p:sp>
      <p:sp>
        <p:nvSpPr>
          <p:cNvPr id="3" name="2 Marcador de contenido"/>
          <p:cNvSpPr>
            <a:spLocks noGrp="1"/>
          </p:cNvSpPr>
          <p:nvPr>
            <p:ph idx="1"/>
          </p:nvPr>
        </p:nvSpPr>
        <p:spPr/>
        <p:txBody>
          <a:bodyPr>
            <a:normAutofit fontScale="92500" lnSpcReduction="20000"/>
          </a:bodyPr>
          <a:lstStyle/>
          <a:p>
            <a:pPr marL="0" indent="0">
              <a:buNone/>
            </a:pPr>
            <a:r>
              <a:rPr lang="es-CL" dirty="0" smtClean="0"/>
              <a:t>Etapas:</a:t>
            </a:r>
          </a:p>
          <a:p>
            <a:pPr lvl="0" algn="just"/>
            <a:r>
              <a:rPr lang="es-ES_tradnl" b="1" dirty="0" smtClean="0"/>
              <a:t>Planificación: </a:t>
            </a:r>
            <a:r>
              <a:rPr lang="es-ES_tradnl" dirty="0" smtClean="0"/>
              <a:t>Según </a:t>
            </a:r>
            <a:r>
              <a:rPr lang="es-ES_tradnl" dirty="0"/>
              <a:t>la NÍA 300 «</a:t>
            </a:r>
            <a:r>
              <a:rPr lang="es-ES_tradnl" dirty="0" smtClean="0"/>
              <a:t>Planificación» </a:t>
            </a:r>
            <a:r>
              <a:rPr lang="es-ES_tradnl" dirty="0"/>
              <a:t>significa </a:t>
            </a:r>
            <a:r>
              <a:rPr lang="es-ES_tradnl" b="1" dirty="0"/>
              <a:t>desarrollar </a:t>
            </a:r>
            <a:r>
              <a:rPr lang="es-ES_tradnl" dirty="0"/>
              <a:t>una estrategia general y un enfoque detallado para la naturaleza, oportunidad y alcance esperado de la Auditoría. </a:t>
            </a:r>
            <a:endParaRPr lang="es-CL" dirty="0"/>
          </a:p>
          <a:p>
            <a:pPr lvl="0" algn="just"/>
            <a:r>
              <a:rPr lang="es-ES_tradnl" b="1" dirty="0"/>
              <a:t>Trabajo de Campo o </a:t>
            </a:r>
            <a:r>
              <a:rPr lang="es-ES_tradnl" b="1" dirty="0" smtClean="0"/>
              <a:t>Ejecución: </a:t>
            </a:r>
            <a:r>
              <a:rPr lang="es-ES_tradnl" dirty="0" smtClean="0"/>
              <a:t>Se </a:t>
            </a:r>
            <a:r>
              <a:rPr lang="es-ES_tradnl" dirty="0"/>
              <a:t>realiza lo planeado, aplicando los procedimientos de auditoria respectivos.</a:t>
            </a:r>
            <a:endParaRPr lang="es-CL" dirty="0"/>
          </a:p>
          <a:p>
            <a:pPr algn="just"/>
            <a:r>
              <a:rPr lang="es-ES_tradnl" b="1" dirty="0" smtClean="0"/>
              <a:t>Informe: </a:t>
            </a:r>
            <a:r>
              <a:rPr lang="es-ES_tradnl" dirty="0" smtClean="0"/>
              <a:t>Elaboración </a:t>
            </a:r>
            <a:r>
              <a:rPr lang="es-ES_tradnl" dirty="0"/>
              <a:t>y presentación del Dictamen o Informe, </a:t>
            </a:r>
            <a:r>
              <a:rPr lang="es-ES_tradnl" dirty="0" smtClean="0"/>
              <a:t>determinación del cumplimiento o de la deuda </a:t>
            </a:r>
            <a:r>
              <a:rPr lang="es-ES_tradnl" dirty="0"/>
              <a:t>Tributaria</a:t>
            </a:r>
            <a:endParaRPr lang="es-CL" dirty="0"/>
          </a:p>
        </p:txBody>
      </p:sp>
    </p:spTree>
    <p:extLst>
      <p:ext uri="{BB962C8B-B14F-4D97-AF65-F5344CB8AC3E}">
        <p14:creationId xmlns:p14="http://schemas.microsoft.com/office/powerpoint/2010/main" val="31437324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Auditoria Tributaria: Etapas</a:t>
            </a:r>
            <a:endParaRPr lang="es-CL" dirty="0"/>
          </a:p>
        </p:txBody>
      </p:sp>
      <p:sp>
        <p:nvSpPr>
          <p:cNvPr id="3" name="2 Marcador de contenido"/>
          <p:cNvSpPr>
            <a:spLocks noGrp="1"/>
          </p:cNvSpPr>
          <p:nvPr>
            <p:ph idx="1"/>
          </p:nvPr>
        </p:nvSpPr>
        <p:spPr/>
        <p:txBody>
          <a:bodyPr>
            <a:normAutofit fontScale="85000" lnSpcReduction="10000"/>
          </a:bodyPr>
          <a:lstStyle/>
          <a:p>
            <a:pPr marL="0" lvl="0" indent="0">
              <a:buNone/>
            </a:pPr>
            <a:r>
              <a:rPr lang="es-ES" b="1" dirty="0" smtClean="0"/>
              <a:t>Planificación de Auditoria</a:t>
            </a:r>
          </a:p>
          <a:p>
            <a:pPr lvl="0" algn="just"/>
            <a:r>
              <a:rPr lang="es-ES" dirty="0" smtClean="0"/>
              <a:t>La </a:t>
            </a:r>
            <a:r>
              <a:rPr lang="es-ES" dirty="0"/>
              <a:t>fase de planificación de una auditoria tributaria independiente al igual que cualquier otra auditoria incluye diversos procedimientos, la mayoría de los cuales están más relaciones con una lógica conceptual que con una técnica de auditoria. En esta etapa, el auditor evalúa el contexto en el que se desarrolló el negocio y determina los puntos débiles. </a:t>
            </a:r>
            <a:endParaRPr lang="es-CL" dirty="0"/>
          </a:p>
          <a:p>
            <a:pPr algn="just"/>
            <a:r>
              <a:rPr lang="es-ES" dirty="0"/>
              <a:t>Esta etapa termina con el informe de planeamiento de auditoria, documento en el cual se plasmara los procedimientos más adecuados a fin de alcanzar los objetivos trazados.</a:t>
            </a:r>
            <a:endParaRPr lang="es-CL" dirty="0"/>
          </a:p>
          <a:p>
            <a:pPr marL="0" indent="0">
              <a:buNone/>
            </a:pPr>
            <a:endParaRPr lang="es-CL" dirty="0"/>
          </a:p>
        </p:txBody>
      </p:sp>
    </p:spTree>
    <p:extLst>
      <p:ext uri="{BB962C8B-B14F-4D97-AF65-F5344CB8AC3E}">
        <p14:creationId xmlns:p14="http://schemas.microsoft.com/office/powerpoint/2010/main" val="3257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Auditoria Tributaria: Etapas</a:t>
            </a:r>
            <a:endParaRPr lang="es-CL" dirty="0"/>
          </a:p>
        </p:txBody>
      </p:sp>
      <p:sp>
        <p:nvSpPr>
          <p:cNvPr id="3" name="2 Marcador de contenido"/>
          <p:cNvSpPr>
            <a:spLocks noGrp="1"/>
          </p:cNvSpPr>
          <p:nvPr>
            <p:ph idx="1"/>
          </p:nvPr>
        </p:nvSpPr>
        <p:spPr/>
        <p:txBody>
          <a:bodyPr>
            <a:normAutofit fontScale="77500" lnSpcReduction="20000"/>
          </a:bodyPr>
          <a:lstStyle/>
          <a:p>
            <a:pPr marL="0" indent="0" algn="just">
              <a:buNone/>
            </a:pPr>
            <a:r>
              <a:rPr lang="es-ES" b="1" dirty="0" smtClean="0"/>
              <a:t>IMPORTANCIA </a:t>
            </a:r>
            <a:r>
              <a:rPr lang="es-ES" b="1" dirty="0"/>
              <a:t>DE LA PLANIFICACION.</a:t>
            </a:r>
            <a:endParaRPr lang="es-CL" dirty="0"/>
          </a:p>
          <a:p>
            <a:pPr algn="just"/>
            <a:r>
              <a:rPr lang="es-ES" dirty="0"/>
              <a:t>La planificación es importante en todo tipo de auditoria, cualquiera sea el tamaño del ente a auditar pues es prácticamente imposible obtener efectividad y eficiencia sin una adecuada planificación.</a:t>
            </a:r>
            <a:endParaRPr lang="es-CL" dirty="0"/>
          </a:p>
          <a:p>
            <a:pPr algn="just"/>
            <a:r>
              <a:rPr lang="es-ES" dirty="0"/>
              <a:t>Por ello la planificación debe realizarse con sumo cuidado y de forma creativa e imaginaria, teniendo en consideración alternativas frente a las estrategias desarrolladas. </a:t>
            </a:r>
            <a:endParaRPr lang="es-CL" dirty="0" smtClean="0"/>
          </a:p>
          <a:p>
            <a:pPr marL="0" indent="0" algn="just">
              <a:buNone/>
            </a:pPr>
            <a:r>
              <a:rPr lang="es-ES" b="1" dirty="0" smtClean="0"/>
              <a:t>OBJETIVOS</a:t>
            </a:r>
            <a:endParaRPr lang="es-CL" dirty="0"/>
          </a:p>
          <a:p>
            <a:pPr algn="just"/>
            <a:r>
              <a:rPr lang="es-ES" dirty="0"/>
              <a:t>El objetivo de la etapa de planeamiento es la de determinar los procedimientos de auditoria que serán más convenientes realizar, como y cuando se ejecutara. </a:t>
            </a:r>
            <a:endParaRPr lang="es-CL" dirty="0"/>
          </a:p>
        </p:txBody>
      </p:sp>
    </p:spTree>
    <p:extLst>
      <p:ext uri="{BB962C8B-B14F-4D97-AF65-F5344CB8AC3E}">
        <p14:creationId xmlns:p14="http://schemas.microsoft.com/office/powerpoint/2010/main" val="3160713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ódulo">
  <a:themeElements>
    <a:clrScheme name="Módulo">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ódulo">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ódul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269</TotalTime>
  <Words>817</Words>
  <Application>Microsoft Office PowerPoint</Application>
  <PresentationFormat>Presentación en pantalla (4:3)</PresentationFormat>
  <Paragraphs>72</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Módulo</vt:lpstr>
      <vt:lpstr>Auditoria Tributaria</vt:lpstr>
      <vt:lpstr>Auditoria Tributaria</vt:lpstr>
      <vt:lpstr>Auditoria Tributaria</vt:lpstr>
      <vt:lpstr>Auditoria Tributaria</vt:lpstr>
      <vt:lpstr>Auditoria tributaria: Clasificaciones</vt:lpstr>
      <vt:lpstr>Normas de auditoria</vt:lpstr>
      <vt:lpstr>Auditoria Tributaria</vt:lpstr>
      <vt:lpstr>Auditoria Tributaria: Etapas</vt:lpstr>
      <vt:lpstr>Auditoria Tributaria: Etapas</vt:lpstr>
      <vt:lpstr>Auditoria Tributaria: Etapas</vt:lpstr>
      <vt:lpstr>Auditoria Tributaria: Fase preliminar</vt:lpstr>
      <vt:lpstr>Auditoria Tributaria: Fase preliminar</vt:lpstr>
      <vt:lpstr>Auditoria Tributaria: Análisis preliminar</vt:lpstr>
      <vt:lpstr>Auditoria Tributaria: Análisis preliminar</vt:lpstr>
      <vt:lpstr>Auditoria Tributaria: Análisis preliminar</vt:lpstr>
      <vt:lpstr>Auditoria Tributaria: Análisis preliminar</vt:lpstr>
      <vt:lpstr>Auditoria Tributaria: Análisis preliminar</vt:lpstr>
      <vt:lpstr>Auditoria Tributaria: Análisis preliminar</vt:lpstr>
      <vt:lpstr>Auditoria Tributaria: Análisis preliminar</vt:lpstr>
      <vt:lpstr>Auditoria Tributaria: Ejecución</vt:lpstr>
      <vt:lpstr>Auditoria Tributaria: Informe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Auditoria Tributaria</dc:title>
  <dc:creator>Olivares</dc:creator>
  <cp:lastModifiedBy>Olivares</cp:lastModifiedBy>
  <cp:revision>8</cp:revision>
  <dcterms:created xsi:type="dcterms:W3CDTF">2016-04-14T16:02:38Z</dcterms:created>
  <dcterms:modified xsi:type="dcterms:W3CDTF">2016-04-14T20:31:46Z</dcterms:modified>
</cp:coreProperties>
</file>