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7" r:id="rId4"/>
    <p:sldId id="268" r:id="rId5"/>
    <p:sldId id="269" r:id="rId6"/>
    <p:sldId id="270" r:id="rId7"/>
    <p:sldId id="271" r:id="rId8"/>
    <p:sldId id="272" r:id="rId9"/>
    <p:sldId id="273" r:id="rId10"/>
    <p:sldId id="266" r:id="rId11"/>
    <p:sldId id="262" r:id="rId12"/>
    <p:sldId id="257" r:id="rId13"/>
    <p:sldId id="258" r:id="rId14"/>
    <p:sldId id="259" r:id="rId15"/>
    <p:sldId id="260" r:id="rId16"/>
    <p:sldId id="261" r:id="rId17"/>
    <p:sldId id="263" r:id="rId18"/>
    <p:sldId id="264" r:id="rId19"/>
    <p:sldId id="274" r:id="rId20"/>
    <p:sldId id="275"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7F04582-A9A5-4A6F-A9A7-54FDB668B08D}" type="datetimeFigureOut">
              <a:rPr lang="es-MX" smtClean="0"/>
              <a:t>08/03/2012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2A67A-9839-4AA9-8596-C4FD72008884}" type="slidenum">
              <a:rPr lang="es-MX" smtClean="0"/>
              <a:t>‹Nº›</a:t>
            </a:fld>
            <a:endParaRPr lang="es-MX"/>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F04582-A9A5-4A6F-A9A7-54FDB668B08D}" type="datetimeFigureOut">
              <a:rPr lang="es-MX" smtClean="0"/>
              <a:t>08/03/2012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2A67A-9839-4AA9-8596-C4FD72008884}"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F04582-A9A5-4A6F-A9A7-54FDB668B08D}" type="datetimeFigureOut">
              <a:rPr lang="es-MX" smtClean="0"/>
              <a:t>08/03/2012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2A67A-9839-4AA9-8596-C4FD72008884}"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F04582-A9A5-4A6F-A9A7-54FDB668B08D}" type="datetimeFigureOut">
              <a:rPr lang="es-MX" smtClean="0"/>
              <a:t>08/03/2012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2A67A-9839-4AA9-8596-C4FD72008884}"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F04582-A9A5-4A6F-A9A7-54FDB668B08D}" type="datetimeFigureOut">
              <a:rPr lang="es-MX" smtClean="0"/>
              <a:t>08/03/2012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2A67A-9839-4AA9-8596-C4FD72008884}"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F04582-A9A5-4A6F-A9A7-54FDB668B08D}" type="datetimeFigureOut">
              <a:rPr lang="es-MX" smtClean="0"/>
              <a:t>08/03/2012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2A67A-9839-4AA9-8596-C4FD72008884}"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F04582-A9A5-4A6F-A9A7-54FDB668B08D}" type="datetimeFigureOut">
              <a:rPr lang="es-MX" smtClean="0"/>
              <a:t>08/03/2012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12A67A-9839-4AA9-8596-C4FD72008884}"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F04582-A9A5-4A6F-A9A7-54FDB668B08D}" type="datetimeFigureOut">
              <a:rPr lang="es-MX" smtClean="0"/>
              <a:t>08/03/2012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12A67A-9839-4AA9-8596-C4FD72008884}"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04582-A9A5-4A6F-A9A7-54FDB668B08D}" type="datetimeFigureOut">
              <a:rPr lang="es-MX" smtClean="0"/>
              <a:t>08/03/2012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12A67A-9839-4AA9-8596-C4FD72008884}"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F04582-A9A5-4A6F-A9A7-54FDB668B08D}" type="datetimeFigureOut">
              <a:rPr lang="es-MX" smtClean="0"/>
              <a:t>08/03/2012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2A67A-9839-4AA9-8596-C4FD72008884}" type="slidenum">
              <a:rPr lang="es-MX" smtClean="0"/>
              <a:t>‹Nº›</a:t>
            </a:fld>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F04582-A9A5-4A6F-A9A7-54FDB668B08D}" type="datetimeFigureOut">
              <a:rPr lang="es-MX" smtClean="0"/>
              <a:t>08/03/2012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2A67A-9839-4AA9-8596-C4FD72008884}" type="slidenum">
              <a:rPr lang="es-MX" smtClean="0"/>
              <a:t>‹Nº›</a:t>
            </a:fld>
            <a:endParaRPr lang="es-MX"/>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7F04582-A9A5-4A6F-A9A7-54FDB668B08D}" type="datetimeFigureOut">
              <a:rPr lang="es-MX" smtClean="0"/>
              <a:t>08/03/2012</a:t>
            </a:fld>
            <a:endParaRPr lang="es-MX"/>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C12A67A-9839-4AA9-8596-C4FD72008884}"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3794" y="1844825"/>
            <a:ext cx="6554589" cy="4089840"/>
          </a:xfrm>
        </p:spPr>
        <p:txBody>
          <a:bodyPr>
            <a:normAutofit lnSpcReduction="10000"/>
          </a:bodyPr>
          <a:lstStyle/>
          <a:p>
            <a:r>
              <a:rPr lang="es-MX" dirty="0" smtClean="0"/>
              <a:t>Aunque </a:t>
            </a:r>
            <a:r>
              <a:rPr lang="es-MX" dirty="0" smtClean="0"/>
              <a:t>denominadas secundarias no carecen de importancia, ya que se utilizan con frecuencia en la pastelería y repostería.</a:t>
            </a:r>
          </a:p>
          <a:p>
            <a:r>
              <a:rPr lang="es-MX" dirty="0" smtClean="0"/>
              <a:t>Clasificación</a:t>
            </a:r>
          </a:p>
          <a:p>
            <a:pPr marL="342900" indent="-342900">
              <a:buFont typeface="Arial" charset="0"/>
              <a:buChar char="•"/>
            </a:pPr>
            <a:r>
              <a:rPr lang="es-MX" dirty="0" smtClean="0"/>
              <a:t>Praliné</a:t>
            </a:r>
          </a:p>
          <a:p>
            <a:pPr marL="342900" indent="-342900">
              <a:buFont typeface="Arial" charset="0"/>
              <a:buChar char="•"/>
            </a:pPr>
            <a:r>
              <a:rPr lang="es-MX" dirty="0" smtClean="0"/>
              <a:t>Azúcar Fondant</a:t>
            </a:r>
          </a:p>
          <a:p>
            <a:pPr marL="342900" indent="-342900">
              <a:buFont typeface="Arial" charset="0"/>
              <a:buChar char="•"/>
            </a:pPr>
            <a:r>
              <a:rPr lang="es-MX" dirty="0" smtClean="0"/>
              <a:t>Crocantes</a:t>
            </a:r>
          </a:p>
          <a:p>
            <a:pPr marL="342900" indent="-342900">
              <a:buFont typeface="Arial" charset="0"/>
              <a:buChar char="•"/>
            </a:pPr>
            <a:r>
              <a:rPr lang="es-MX" dirty="0" smtClean="0"/>
              <a:t>Merengues</a:t>
            </a:r>
          </a:p>
          <a:p>
            <a:pPr marL="342900" indent="-342900">
              <a:buFont typeface="Arial" charset="0"/>
              <a:buChar char="•"/>
            </a:pPr>
            <a:r>
              <a:rPr lang="es-MX" dirty="0" smtClean="0"/>
              <a:t>Chips</a:t>
            </a:r>
          </a:p>
          <a:p>
            <a:pPr marL="342900" indent="-342900">
              <a:buFont typeface="Arial" charset="0"/>
              <a:buChar char="•"/>
            </a:pPr>
            <a:r>
              <a:rPr lang="es-MX" dirty="0" smtClean="0"/>
              <a:t>Crujientes</a:t>
            </a:r>
          </a:p>
        </p:txBody>
      </p:sp>
      <p:sp>
        <p:nvSpPr>
          <p:cNvPr id="2" name="1 Título"/>
          <p:cNvSpPr>
            <a:spLocks noGrp="1"/>
          </p:cNvSpPr>
          <p:nvPr>
            <p:ph type="ctrTitle"/>
          </p:nvPr>
        </p:nvSpPr>
        <p:spPr>
          <a:xfrm>
            <a:off x="611560" y="260648"/>
            <a:ext cx="7175351" cy="1793167"/>
          </a:xfrm>
        </p:spPr>
        <p:txBody>
          <a:bodyPr/>
          <a:lstStyle/>
          <a:p>
            <a:pPr marL="182880" indent="0">
              <a:buNone/>
            </a:pPr>
            <a:r>
              <a:rPr lang="es-MX" dirty="0" smtClean="0"/>
              <a:t>ELABORACIONES SECUNDARIAS</a:t>
            </a:r>
            <a:endParaRPr lang="es-MX" dirty="0"/>
          </a:p>
        </p:txBody>
      </p:sp>
    </p:spTree>
    <p:extLst>
      <p:ext uri="{BB962C8B-B14F-4D97-AF65-F5344CB8AC3E}">
        <p14:creationId xmlns:p14="http://schemas.microsoft.com/office/powerpoint/2010/main" val="2938997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3794" y="1844825"/>
            <a:ext cx="6554589" cy="4089840"/>
          </a:xfrm>
        </p:spPr>
        <p:txBody>
          <a:bodyPr>
            <a:normAutofit fontScale="92500" lnSpcReduction="10000"/>
          </a:bodyPr>
          <a:lstStyle/>
          <a:p>
            <a:r>
              <a:rPr lang="es-MX" dirty="0" smtClean="0"/>
              <a:t>Proviene del término referido a las papas cortadas finamente en EEUU.</a:t>
            </a:r>
          </a:p>
          <a:p>
            <a:r>
              <a:rPr lang="es-MX" dirty="0" smtClean="0"/>
              <a:t>En la cocina se aplica al género que se somete a proceso determinado con fin de adquirir una textura uniforme en el alimento.</a:t>
            </a:r>
          </a:p>
          <a:p>
            <a:r>
              <a:rPr lang="es-MX" dirty="0" smtClean="0"/>
              <a:t>Es una denominación reciente que se aplica a los compuestos de una única materia prima.</a:t>
            </a:r>
          </a:p>
          <a:p>
            <a:r>
              <a:rPr lang="es-MX" dirty="0" smtClean="0"/>
              <a:t>Cortada en láminas muy finas (en caso de no tratarse de flores o hierbas frescas).</a:t>
            </a:r>
          </a:p>
          <a:p>
            <a:r>
              <a:rPr lang="es-MX" dirty="0" smtClean="0"/>
              <a:t>Sometida a diferentes procesos dependiendo de la naturaleza del producto, del tiempo y de la aplicación posterior, mediante los cuales conseguimos aspectos más o menos brillantes.</a:t>
            </a:r>
            <a:endParaRPr lang="es-MX" dirty="0"/>
          </a:p>
        </p:txBody>
      </p:sp>
      <p:sp>
        <p:nvSpPr>
          <p:cNvPr id="2" name="1 Título"/>
          <p:cNvSpPr>
            <a:spLocks noGrp="1"/>
          </p:cNvSpPr>
          <p:nvPr>
            <p:ph type="ctrTitle"/>
          </p:nvPr>
        </p:nvSpPr>
        <p:spPr>
          <a:xfrm>
            <a:off x="611560" y="260648"/>
            <a:ext cx="7175351" cy="1793167"/>
          </a:xfrm>
        </p:spPr>
        <p:txBody>
          <a:bodyPr/>
          <a:lstStyle/>
          <a:p>
            <a:r>
              <a:rPr lang="es-MX" dirty="0" smtClean="0"/>
              <a:t>5. CHIPS</a:t>
            </a:r>
            <a:endParaRPr lang="es-MX" dirty="0"/>
          </a:p>
        </p:txBody>
      </p:sp>
      <p:pic>
        <p:nvPicPr>
          <p:cNvPr id="4" name="3 Imagen"/>
          <p:cNvPicPr>
            <a:picLocks noChangeAspect="1"/>
          </p:cNvPicPr>
          <p:nvPr/>
        </p:nvPicPr>
        <p:blipFill>
          <a:blip r:embed="rId2">
            <a:lum/>
            <a:alphaModFix/>
          </a:blip>
          <a:srcRect/>
          <a:stretch>
            <a:fillRect/>
          </a:stretch>
        </p:blipFill>
        <p:spPr>
          <a:xfrm>
            <a:off x="6300192" y="116632"/>
            <a:ext cx="2656009" cy="1732189"/>
          </a:xfrm>
          <a:prstGeom prst="rect">
            <a:avLst/>
          </a:prstGeom>
          <a:noFill/>
          <a:ln>
            <a:noFill/>
          </a:ln>
        </p:spPr>
      </p:pic>
    </p:spTree>
    <p:extLst>
      <p:ext uri="{BB962C8B-B14F-4D97-AF65-F5344CB8AC3E}">
        <p14:creationId xmlns:p14="http://schemas.microsoft.com/office/powerpoint/2010/main" val="379510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CHIPS CONSERVACIÓN</a:t>
            </a:r>
            <a:endParaRPr lang="es-MX" dirty="0"/>
          </a:p>
        </p:txBody>
      </p:sp>
      <p:sp>
        <p:nvSpPr>
          <p:cNvPr id="3" name="2 Marcador de contenido"/>
          <p:cNvSpPr>
            <a:spLocks noGrp="1"/>
          </p:cNvSpPr>
          <p:nvPr>
            <p:ph sz="quarter" idx="13"/>
          </p:nvPr>
        </p:nvSpPr>
        <p:spPr/>
        <p:txBody>
          <a:bodyPr/>
          <a:lstStyle/>
          <a:p>
            <a:r>
              <a:rPr lang="es-MX" dirty="0" smtClean="0"/>
              <a:t>Sea cual sea el método empleado en su secado se deben conservar herméticamente con el fin de que no se ablanden, ya que los peores enemigos de éstas elaboraciones son AIRE Y HUMEDAD.</a:t>
            </a:r>
          </a:p>
          <a:p>
            <a:r>
              <a:rPr lang="es-MX" dirty="0"/>
              <a:t>E</a:t>
            </a:r>
            <a:r>
              <a:rPr lang="es-MX" dirty="0" smtClean="0"/>
              <a:t>n el caso de las fritas no necesitan tanto cuidado solo un recipiente libre de aire.</a:t>
            </a:r>
            <a:endParaRPr lang="es-MX" dirty="0"/>
          </a:p>
        </p:txBody>
      </p:sp>
    </p:spTree>
    <p:extLst>
      <p:ext uri="{BB962C8B-B14F-4D97-AF65-F5344CB8AC3E}">
        <p14:creationId xmlns:p14="http://schemas.microsoft.com/office/powerpoint/2010/main" val="10379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Métodos de elaboración más utilizados</a:t>
            </a:r>
            <a:endParaRPr lang="es-MX" dirty="0"/>
          </a:p>
        </p:txBody>
      </p:sp>
      <p:sp>
        <p:nvSpPr>
          <p:cNvPr id="3" name="2 Marcador de contenido"/>
          <p:cNvSpPr>
            <a:spLocks noGrp="1"/>
          </p:cNvSpPr>
          <p:nvPr>
            <p:ph sz="quarter" idx="13"/>
          </p:nvPr>
        </p:nvSpPr>
        <p:spPr/>
        <p:txBody>
          <a:bodyPr/>
          <a:lstStyle/>
          <a:p>
            <a:r>
              <a:rPr lang="es-MX" dirty="0" smtClean="0"/>
              <a:t>Para las frutas empleamos aquellas con mayor cantidad de azúcar, empleamos métodos de secado en horno y frituras.</a:t>
            </a:r>
          </a:p>
          <a:p>
            <a:r>
              <a:rPr lang="es-MX" dirty="0" smtClean="0"/>
              <a:t>Para hierbas y flores, el proceso suele ser similar teniendo algunos detalles de cuidado debido a su fragilidad.</a:t>
            </a:r>
            <a:endParaRPr lang="es-MX" dirty="0"/>
          </a:p>
        </p:txBody>
      </p:sp>
    </p:spTree>
    <p:extLst>
      <p:ext uri="{BB962C8B-B14F-4D97-AF65-F5344CB8AC3E}">
        <p14:creationId xmlns:p14="http://schemas.microsoft.com/office/powerpoint/2010/main" val="130851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Frutas y Verduras</a:t>
            </a:r>
            <a:endParaRPr lang="es-MX" dirty="0"/>
          </a:p>
        </p:txBody>
      </p:sp>
      <p:sp>
        <p:nvSpPr>
          <p:cNvPr id="3" name="2 Marcador de contenido"/>
          <p:cNvSpPr>
            <a:spLocks noGrp="1"/>
          </p:cNvSpPr>
          <p:nvPr>
            <p:ph sz="quarter" idx="13"/>
          </p:nvPr>
        </p:nvSpPr>
        <p:spPr/>
        <p:txBody>
          <a:bodyPr/>
          <a:lstStyle/>
          <a:p>
            <a:r>
              <a:rPr lang="es-MX" dirty="0" smtClean="0"/>
              <a:t>Método A: Cortar láminas muy finas con ayuda de mandolina, secar al horno (80-90°C) durante ½ hora a dos horas, bañar en un almíbar ligero 30°C (TXT azúcar y agua).</a:t>
            </a:r>
          </a:p>
          <a:p>
            <a:r>
              <a:rPr lang="es-MX" dirty="0" smtClean="0"/>
              <a:t>Secar en el horno a temperatura elevada 165°C</a:t>
            </a:r>
          </a:p>
          <a:p>
            <a:r>
              <a:rPr lang="es-MX" dirty="0" smtClean="0"/>
              <a:t>Sacar del horno, moldear o dejarlas planas.</a:t>
            </a:r>
          </a:p>
          <a:p>
            <a:r>
              <a:rPr lang="es-MX" dirty="0" smtClean="0"/>
              <a:t>Éste método permite extraer la máxima humedad posible de las frutas y verduras durante el primer secado.</a:t>
            </a:r>
          </a:p>
        </p:txBody>
      </p:sp>
    </p:spTree>
    <p:extLst>
      <p:ext uri="{BB962C8B-B14F-4D97-AF65-F5344CB8AC3E}">
        <p14:creationId xmlns:p14="http://schemas.microsoft.com/office/powerpoint/2010/main" val="236629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Frutas y Verduras</a:t>
            </a:r>
            <a:endParaRPr lang="es-MX" dirty="0"/>
          </a:p>
        </p:txBody>
      </p:sp>
      <p:sp>
        <p:nvSpPr>
          <p:cNvPr id="3" name="2 Marcador de contenido"/>
          <p:cNvSpPr>
            <a:spLocks noGrp="1"/>
          </p:cNvSpPr>
          <p:nvPr>
            <p:ph sz="quarter" idx="13"/>
          </p:nvPr>
        </p:nvSpPr>
        <p:spPr/>
        <p:txBody>
          <a:bodyPr>
            <a:normAutofit fontScale="77500" lnSpcReduction="20000"/>
          </a:bodyPr>
          <a:lstStyle/>
          <a:p>
            <a:r>
              <a:rPr lang="es-MX" dirty="0" smtClean="0"/>
              <a:t>Método B: </a:t>
            </a:r>
          </a:p>
          <a:p>
            <a:r>
              <a:rPr lang="es-MX" dirty="0" smtClean="0"/>
              <a:t>Cortar láminas muy finas</a:t>
            </a:r>
          </a:p>
          <a:p>
            <a:r>
              <a:rPr lang="es-MX" dirty="0" smtClean="0"/>
              <a:t>Bañar en un almíbar ligero caliente</a:t>
            </a:r>
          </a:p>
          <a:p>
            <a:r>
              <a:rPr lang="es-MX" dirty="0" smtClean="0"/>
              <a:t>Escurrir sobre rejilla</a:t>
            </a:r>
          </a:p>
          <a:p>
            <a:r>
              <a:rPr lang="es-MX" dirty="0" smtClean="0"/>
              <a:t>Colocar sobre sil </a:t>
            </a:r>
            <a:r>
              <a:rPr lang="es-MX" dirty="0" err="1" smtClean="0"/>
              <a:t>pat</a:t>
            </a:r>
            <a:endParaRPr lang="es-MX" dirty="0" smtClean="0"/>
          </a:p>
          <a:p>
            <a:r>
              <a:rPr lang="es-MX" dirty="0" smtClean="0"/>
              <a:t>Secar en horno suave (80-90°C) DE 1 ½ a 2 </a:t>
            </a:r>
            <a:r>
              <a:rPr lang="es-MX" dirty="0" err="1" smtClean="0"/>
              <a:t>hrs</a:t>
            </a:r>
            <a:r>
              <a:rPr lang="es-MX" dirty="0" smtClean="0"/>
              <a:t>.</a:t>
            </a:r>
          </a:p>
          <a:p>
            <a:r>
              <a:rPr lang="es-MX" dirty="0" smtClean="0"/>
              <a:t>Sacar del horno, moldear.</a:t>
            </a:r>
          </a:p>
          <a:p>
            <a:r>
              <a:rPr lang="es-MX" dirty="0" smtClean="0"/>
              <a:t>Estos chips se pueden confeccionar en un ligero sabor salado, una vez escurridos del almíbar espolvoreando con sal y pimienta.</a:t>
            </a:r>
          </a:p>
          <a:p>
            <a:r>
              <a:rPr lang="es-MX" dirty="0" smtClean="0"/>
              <a:t>A diferencia del método anterior no tienen doble secado, por lo tanto son más perecederas.</a:t>
            </a:r>
          </a:p>
          <a:p>
            <a:endParaRPr lang="es-MX" dirty="0"/>
          </a:p>
        </p:txBody>
      </p:sp>
      <p:pic>
        <p:nvPicPr>
          <p:cNvPr id="4" name="3 Imagen"/>
          <p:cNvPicPr>
            <a:picLocks noChangeAspect="1"/>
          </p:cNvPicPr>
          <p:nvPr/>
        </p:nvPicPr>
        <p:blipFill>
          <a:blip r:embed="rId2">
            <a:lum/>
            <a:alphaModFix/>
          </a:blip>
          <a:srcRect/>
          <a:stretch>
            <a:fillRect/>
          </a:stretch>
        </p:blipFill>
        <p:spPr>
          <a:xfrm>
            <a:off x="683568" y="4437112"/>
            <a:ext cx="2282650" cy="1524133"/>
          </a:xfrm>
          <a:prstGeom prst="rect">
            <a:avLst/>
          </a:prstGeom>
          <a:noFill/>
          <a:ln>
            <a:noFill/>
          </a:ln>
        </p:spPr>
      </p:pic>
    </p:spTree>
    <p:extLst>
      <p:ext uri="{BB962C8B-B14F-4D97-AF65-F5344CB8AC3E}">
        <p14:creationId xmlns:p14="http://schemas.microsoft.com/office/powerpoint/2010/main" val="123737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Frutas y Verduras</a:t>
            </a:r>
            <a:endParaRPr lang="es-MX" dirty="0"/>
          </a:p>
        </p:txBody>
      </p:sp>
      <p:sp>
        <p:nvSpPr>
          <p:cNvPr id="3" name="2 Marcador de contenido"/>
          <p:cNvSpPr>
            <a:spLocks noGrp="1"/>
          </p:cNvSpPr>
          <p:nvPr>
            <p:ph sz="quarter" idx="13"/>
          </p:nvPr>
        </p:nvSpPr>
        <p:spPr/>
        <p:txBody>
          <a:bodyPr/>
          <a:lstStyle/>
          <a:p>
            <a:r>
              <a:rPr lang="es-MX" dirty="0" smtClean="0"/>
              <a:t>Método C:</a:t>
            </a:r>
          </a:p>
          <a:p>
            <a:r>
              <a:rPr lang="es-MX" dirty="0" smtClean="0"/>
              <a:t>Cortar láminas muy finas, someter a fritura profunda, escurrir sobre papel absorbente, secar a temperatura ambiente en un recipiente que resguarde el aire y humedad don el fin de que seque hasta obtener una textura crujiente.</a:t>
            </a:r>
          </a:p>
        </p:txBody>
      </p:sp>
    </p:spTree>
    <p:extLst>
      <p:ext uri="{BB962C8B-B14F-4D97-AF65-F5344CB8AC3E}">
        <p14:creationId xmlns:p14="http://schemas.microsoft.com/office/powerpoint/2010/main" val="134581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Frutas y Verduras</a:t>
            </a:r>
            <a:endParaRPr lang="es-MX" dirty="0"/>
          </a:p>
        </p:txBody>
      </p:sp>
      <p:sp>
        <p:nvSpPr>
          <p:cNvPr id="3" name="2 Marcador de contenido"/>
          <p:cNvSpPr>
            <a:spLocks noGrp="1"/>
          </p:cNvSpPr>
          <p:nvPr>
            <p:ph sz="quarter" idx="13"/>
          </p:nvPr>
        </p:nvSpPr>
        <p:spPr/>
        <p:txBody>
          <a:bodyPr/>
          <a:lstStyle/>
          <a:p>
            <a:r>
              <a:rPr lang="es-MX" dirty="0" smtClean="0"/>
              <a:t>Método D</a:t>
            </a:r>
          </a:p>
          <a:p>
            <a:r>
              <a:rPr lang="es-MX" dirty="0" smtClean="0"/>
              <a:t>Cortar láminas muy finas</a:t>
            </a:r>
          </a:p>
          <a:p>
            <a:r>
              <a:rPr lang="es-MX" dirty="0" smtClean="0"/>
              <a:t>Secar en el horno</a:t>
            </a:r>
          </a:p>
          <a:p>
            <a:r>
              <a:rPr lang="es-MX" dirty="0" smtClean="0"/>
              <a:t>Sumergir a fritura profunda</a:t>
            </a:r>
            <a:endParaRPr lang="es-MX" dirty="0"/>
          </a:p>
        </p:txBody>
      </p:sp>
      <p:pic>
        <p:nvPicPr>
          <p:cNvPr id="4" name="3 Imagen"/>
          <p:cNvPicPr>
            <a:picLocks noChangeAspect="1"/>
          </p:cNvPicPr>
          <p:nvPr/>
        </p:nvPicPr>
        <p:blipFill>
          <a:blip r:embed="rId2">
            <a:lum/>
            <a:alphaModFix/>
          </a:blip>
          <a:srcRect/>
          <a:stretch>
            <a:fillRect/>
          </a:stretch>
        </p:blipFill>
        <p:spPr>
          <a:xfrm>
            <a:off x="5527956" y="1593660"/>
            <a:ext cx="2399409" cy="1799670"/>
          </a:xfrm>
          <a:prstGeom prst="rect">
            <a:avLst/>
          </a:prstGeom>
          <a:noFill/>
          <a:ln>
            <a:noFill/>
          </a:ln>
        </p:spPr>
      </p:pic>
    </p:spTree>
    <p:extLst>
      <p:ext uri="{BB962C8B-B14F-4D97-AF65-F5344CB8AC3E}">
        <p14:creationId xmlns:p14="http://schemas.microsoft.com/office/powerpoint/2010/main" val="393092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Hierbas aromáticas y Flores</a:t>
            </a:r>
            <a:endParaRPr lang="es-MX" dirty="0"/>
          </a:p>
        </p:txBody>
      </p:sp>
      <p:sp>
        <p:nvSpPr>
          <p:cNvPr id="3" name="2 Marcador de contenido"/>
          <p:cNvSpPr>
            <a:spLocks noGrp="1"/>
          </p:cNvSpPr>
          <p:nvPr>
            <p:ph sz="quarter" idx="13"/>
          </p:nvPr>
        </p:nvSpPr>
        <p:spPr/>
        <p:txBody>
          <a:bodyPr/>
          <a:lstStyle/>
          <a:p>
            <a:r>
              <a:rPr lang="es-MX" dirty="0" smtClean="0"/>
              <a:t>En el caso de las flores bulbosas como narcisos, </a:t>
            </a:r>
            <a:r>
              <a:rPr lang="es-MX" dirty="0" err="1" smtClean="0"/>
              <a:t>jacintos</a:t>
            </a:r>
            <a:r>
              <a:rPr lang="es-MX" dirty="0" smtClean="0"/>
              <a:t>, tulipanes, no se puede seguir el método de bañado en almíbar y secado en horno por que se AMARGAN.</a:t>
            </a:r>
          </a:p>
          <a:p>
            <a:r>
              <a:rPr lang="es-MX" dirty="0" smtClean="0"/>
              <a:t>Éstas flores o pétalos se deben de bañar en clara de huevo </a:t>
            </a:r>
            <a:r>
              <a:rPr lang="es-MX" dirty="0" err="1" smtClean="0"/>
              <a:t>semimontada</a:t>
            </a:r>
            <a:r>
              <a:rPr lang="es-MX" dirty="0" smtClean="0"/>
              <a:t>, rebosar en azúcar y secar a temperatura ambiente de 1 a 2 </a:t>
            </a:r>
            <a:r>
              <a:rPr lang="es-MX" dirty="0" err="1" smtClean="0"/>
              <a:t>hrs</a:t>
            </a:r>
            <a:r>
              <a:rPr lang="es-MX" dirty="0" smtClean="0"/>
              <a:t>.</a:t>
            </a:r>
            <a:endParaRPr lang="es-MX" dirty="0"/>
          </a:p>
        </p:txBody>
      </p:sp>
      <p:pic>
        <p:nvPicPr>
          <p:cNvPr id="4" name="3 Imagen"/>
          <p:cNvPicPr>
            <a:picLocks noChangeAspect="1"/>
          </p:cNvPicPr>
          <p:nvPr/>
        </p:nvPicPr>
        <p:blipFill>
          <a:blip r:embed="rId2">
            <a:lum/>
            <a:alphaModFix/>
          </a:blip>
          <a:srcRect/>
          <a:stretch>
            <a:fillRect/>
          </a:stretch>
        </p:blipFill>
        <p:spPr>
          <a:xfrm>
            <a:off x="107504" y="4005064"/>
            <a:ext cx="2097676" cy="2551112"/>
          </a:xfrm>
          <a:prstGeom prst="rect">
            <a:avLst/>
          </a:prstGeom>
          <a:noFill/>
          <a:ln>
            <a:noFill/>
          </a:ln>
        </p:spPr>
      </p:pic>
    </p:spTree>
    <p:extLst>
      <p:ext uri="{BB962C8B-B14F-4D97-AF65-F5344CB8AC3E}">
        <p14:creationId xmlns:p14="http://schemas.microsoft.com/office/powerpoint/2010/main" val="89987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Hierbas aromáticas y flores</a:t>
            </a:r>
            <a:endParaRPr lang="es-MX" dirty="0"/>
          </a:p>
        </p:txBody>
      </p:sp>
      <p:sp>
        <p:nvSpPr>
          <p:cNvPr id="3" name="2 Marcador de contenido"/>
          <p:cNvSpPr>
            <a:spLocks noGrp="1"/>
          </p:cNvSpPr>
          <p:nvPr>
            <p:ph sz="quarter" idx="13"/>
          </p:nvPr>
        </p:nvSpPr>
        <p:spPr/>
        <p:txBody>
          <a:bodyPr>
            <a:normAutofit lnSpcReduction="10000"/>
          </a:bodyPr>
          <a:lstStyle/>
          <a:p>
            <a:r>
              <a:rPr lang="es-MX" dirty="0" smtClean="0"/>
              <a:t>Método A</a:t>
            </a:r>
          </a:p>
          <a:p>
            <a:r>
              <a:rPr lang="es-MX" dirty="0" smtClean="0"/>
              <a:t>Bañar en un almíbar ligero frío </a:t>
            </a:r>
          </a:p>
          <a:p>
            <a:r>
              <a:rPr lang="es-MX" dirty="0" smtClean="0"/>
              <a:t>Escurrir y colocar sobre sil </a:t>
            </a:r>
            <a:r>
              <a:rPr lang="es-MX" dirty="0" err="1" smtClean="0"/>
              <a:t>pat</a:t>
            </a:r>
            <a:endParaRPr lang="es-MX" dirty="0" smtClean="0"/>
          </a:p>
          <a:p>
            <a:r>
              <a:rPr lang="es-MX" dirty="0" smtClean="0"/>
              <a:t>Secar en horno a temperatura suave durante 1 hora aproximadamente.</a:t>
            </a:r>
          </a:p>
          <a:p>
            <a:r>
              <a:rPr lang="es-MX" dirty="0" smtClean="0"/>
              <a:t>Éste método también se aplica para menta, albahaca y otras hierbas.</a:t>
            </a:r>
          </a:p>
          <a:p>
            <a:r>
              <a:rPr lang="es-MX" dirty="0" smtClean="0"/>
              <a:t>Se bañan en almíbar frío debido a la fragilidad de </a:t>
            </a:r>
            <a:r>
              <a:rPr lang="es-MX" dirty="0" err="1" smtClean="0"/>
              <a:t>lamateria</a:t>
            </a:r>
            <a:r>
              <a:rPr lang="es-MX" dirty="0" smtClean="0"/>
              <a:t>.</a:t>
            </a:r>
            <a:endParaRPr lang="es-MX" dirty="0"/>
          </a:p>
        </p:txBody>
      </p:sp>
      <p:pic>
        <p:nvPicPr>
          <p:cNvPr id="4" name="3 Imagen"/>
          <p:cNvPicPr>
            <a:picLocks noChangeAspect="1"/>
          </p:cNvPicPr>
          <p:nvPr/>
        </p:nvPicPr>
        <p:blipFill>
          <a:blip r:embed="rId2">
            <a:lum/>
            <a:alphaModFix/>
          </a:blip>
          <a:srcRect/>
          <a:stretch>
            <a:fillRect/>
          </a:stretch>
        </p:blipFill>
        <p:spPr>
          <a:xfrm>
            <a:off x="6516216" y="188640"/>
            <a:ext cx="2234733" cy="1676090"/>
          </a:xfrm>
          <a:prstGeom prst="rect">
            <a:avLst/>
          </a:prstGeom>
          <a:noFill/>
          <a:ln>
            <a:noFill/>
          </a:ln>
        </p:spPr>
      </p:pic>
    </p:spTree>
    <p:extLst>
      <p:ext uri="{BB962C8B-B14F-4D97-AF65-F5344CB8AC3E}">
        <p14:creationId xmlns:p14="http://schemas.microsoft.com/office/powerpoint/2010/main" val="276882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6. Crujientes</a:t>
            </a:r>
            <a:endParaRPr lang="es-MX" dirty="0"/>
          </a:p>
        </p:txBody>
      </p:sp>
      <p:sp>
        <p:nvSpPr>
          <p:cNvPr id="3" name="2 Marcador de contenido"/>
          <p:cNvSpPr>
            <a:spLocks noGrp="1"/>
          </p:cNvSpPr>
          <p:nvPr>
            <p:ph sz="quarter" idx="13"/>
          </p:nvPr>
        </p:nvSpPr>
        <p:spPr/>
        <p:txBody>
          <a:bodyPr/>
          <a:lstStyle/>
          <a:p>
            <a:r>
              <a:rPr lang="es-MX" dirty="0" smtClean="0"/>
              <a:t>Son aquellas elaboraciones que debido a la textura que presentan los ingredientes que forman parte de su composición, así como su método de elaboración «Crujen» al consumirlos, lo cual los caracteriza y deferencia de las demás preparaciones.</a:t>
            </a:r>
            <a:endParaRPr lang="es-MX" dirty="0"/>
          </a:p>
        </p:txBody>
      </p:sp>
      <p:pic>
        <p:nvPicPr>
          <p:cNvPr id="4" name="3 Imagen"/>
          <p:cNvPicPr>
            <a:picLocks noChangeAspect="1"/>
          </p:cNvPicPr>
          <p:nvPr/>
        </p:nvPicPr>
        <p:blipFill>
          <a:blip r:embed="rId2">
            <a:lum/>
            <a:alphaModFix/>
          </a:blip>
          <a:srcRect/>
          <a:stretch>
            <a:fillRect/>
          </a:stretch>
        </p:blipFill>
        <p:spPr>
          <a:xfrm>
            <a:off x="1403648" y="3212976"/>
            <a:ext cx="2067504" cy="2604894"/>
          </a:xfrm>
          <a:prstGeom prst="rect">
            <a:avLst/>
          </a:prstGeom>
          <a:noFill/>
          <a:ln>
            <a:noFill/>
          </a:ln>
        </p:spPr>
      </p:pic>
    </p:spTree>
    <p:extLst>
      <p:ext uri="{BB962C8B-B14F-4D97-AF65-F5344CB8AC3E}">
        <p14:creationId xmlns:p14="http://schemas.microsoft.com/office/powerpoint/2010/main" val="132701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1. Praliné</a:t>
            </a:r>
            <a:endParaRPr lang="es-MX" dirty="0"/>
          </a:p>
        </p:txBody>
      </p:sp>
      <p:sp>
        <p:nvSpPr>
          <p:cNvPr id="3" name="2 Marcador de contenido"/>
          <p:cNvSpPr>
            <a:spLocks noGrp="1"/>
          </p:cNvSpPr>
          <p:nvPr>
            <p:ph sz="quarter" idx="13"/>
          </p:nvPr>
        </p:nvSpPr>
        <p:spPr/>
        <p:txBody>
          <a:bodyPr>
            <a:normAutofit fontScale="92500"/>
          </a:bodyPr>
          <a:lstStyle/>
          <a:p>
            <a:r>
              <a:rPr lang="es-MX" dirty="0" smtClean="0"/>
              <a:t>Es una pasta fina untuosa y aromática obtenida por un proceso de triturado, pariendo de una mezcla de frutos secos tostados y azúcar caramelizado.</a:t>
            </a:r>
          </a:p>
          <a:p>
            <a:r>
              <a:rPr lang="es-MX" dirty="0" smtClean="0"/>
              <a:t>La manera más empleada y sencilla es la siguiente: </a:t>
            </a:r>
          </a:p>
          <a:p>
            <a:pPr>
              <a:buFontTx/>
              <a:buChar char="-"/>
            </a:pPr>
            <a:r>
              <a:rPr lang="es-MX" dirty="0" smtClean="0"/>
              <a:t>Tostar al horno frutos secos</a:t>
            </a:r>
          </a:p>
          <a:p>
            <a:pPr>
              <a:buFontTx/>
              <a:buChar char="-"/>
            </a:pPr>
            <a:r>
              <a:rPr lang="es-MX" dirty="0" smtClean="0"/>
              <a:t>Esperar a enfriar</a:t>
            </a:r>
          </a:p>
          <a:p>
            <a:pPr>
              <a:buFontTx/>
              <a:buChar char="-"/>
            </a:pPr>
            <a:r>
              <a:rPr lang="es-MX" dirty="0" smtClean="0"/>
              <a:t>Pasar el preparado por un procesador de alimentos</a:t>
            </a:r>
          </a:p>
          <a:p>
            <a:pPr marL="45720" indent="0">
              <a:buNone/>
            </a:pPr>
            <a:r>
              <a:rPr lang="es-MX" dirty="0" smtClean="0"/>
              <a:t>* Hoy en día el praliné el comercializado ya que su elaboración es costosa y tardada.</a:t>
            </a:r>
            <a:endParaRPr lang="es-MX" dirty="0"/>
          </a:p>
        </p:txBody>
      </p:sp>
      <p:pic>
        <p:nvPicPr>
          <p:cNvPr id="4" name="3 Imagen"/>
          <p:cNvPicPr>
            <a:picLocks noChangeAspect="1"/>
          </p:cNvPicPr>
          <p:nvPr/>
        </p:nvPicPr>
        <p:blipFill>
          <a:blip r:embed="rId2">
            <a:lum/>
            <a:alphaModFix/>
          </a:blip>
          <a:srcRect/>
          <a:stretch>
            <a:fillRect/>
          </a:stretch>
        </p:blipFill>
        <p:spPr>
          <a:xfrm>
            <a:off x="1835696" y="4221088"/>
            <a:ext cx="1904760" cy="1904760"/>
          </a:xfrm>
          <a:prstGeom prst="rect">
            <a:avLst/>
          </a:prstGeom>
          <a:noFill/>
          <a:ln>
            <a:noFill/>
          </a:ln>
        </p:spPr>
      </p:pic>
    </p:spTree>
    <p:extLst>
      <p:ext uri="{BB962C8B-B14F-4D97-AF65-F5344CB8AC3E}">
        <p14:creationId xmlns:p14="http://schemas.microsoft.com/office/powerpoint/2010/main" val="3878516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6. Crujientes</a:t>
            </a:r>
            <a:endParaRPr lang="es-MX" dirty="0"/>
          </a:p>
        </p:txBody>
      </p:sp>
      <p:sp>
        <p:nvSpPr>
          <p:cNvPr id="3" name="2 Marcador de contenido"/>
          <p:cNvSpPr>
            <a:spLocks noGrp="1"/>
          </p:cNvSpPr>
          <p:nvPr>
            <p:ph sz="quarter" idx="13"/>
          </p:nvPr>
        </p:nvSpPr>
        <p:spPr/>
        <p:txBody>
          <a:bodyPr/>
          <a:lstStyle/>
          <a:p>
            <a:r>
              <a:rPr lang="es-MX" dirty="0" smtClean="0"/>
              <a:t>Clasificación</a:t>
            </a:r>
          </a:p>
          <a:p>
            <a:r>
              <a:rPr lang="es-MX" smtClean="0"/>
              <a:t>Poseen </a:t>
            </a:r>
            <a:r>
              <a:rPr lang="es-MX" dirty="0" smtClean="0"/>
              <a:t>una característica común, la textura, pero con modos de elaboración y preparación bien elaborada.</a:t>
            </a:r>
          </a:p>
          <a:p>
            <a:pPr marL="502920" indent="-457200">
              <a:buAutoNum type="arabicPeriod"/>
            </a:pPr>
            <a:r>
              <a:rPr lang="es-MX" dirty="0" smtClean="0"/>
              <a:t>Masas Comerciales (</a:t>
            </a:r>
            <a:r>
              <a:rPr lang="es-MX" dirty="0" err="1" smtClean="0"/>
              <a:t>Brisse</a:t>
            </a:r>
            <a:r>
              <a:rPr lang="es-MX" dirty="0" smtClean="0"/>
              <a:t>, </a:t>
            </a:r>
            <a:r>
              <a:rPr lang="es-MX" dirty="0" err="1" smtClean="0"/>
              <a:t>philo</a:t>
            </a:r>
            <a:r>
              <a:rPr lang="es-MX" dirty="0" smtClean="0"/>
              <a:t>, </a:t>
            </a:r>
            <a:r>
              <a:rPr lang="es-MX" dirty="0" err="1" smtClean="0"/>
              <a:t>strudel</a:t>
            </a:r>
            <a:r>
              <a:rPr lang="es-MX" dirty="0" smtClean="0"/>
              <a:t>, </a:t>
            </a:r>
            <a:r>
              <a:rPr lang="es-MX" dirty="0" err="1" smtClean="0"/>
              <a:t>etc</a:t>
            </a:r>
            <a:r>
              <a:rPr lang="es-MX" dirty="0" smtClean="0"/>
              <a:t>)</a:t>
            </a:r>
          </a:p>
          <a:p>
            <a:pPr marL="502920" indent="-457200">
              <a:buAutoNum type="arabicPeriod"/>
            </a:pPr>
            <a:r>
              <a:rPr lang="es-MX" dirty="0" smtClean="0"/>
              <a:t>Crujientes Líquidos (tejas, caramelo, </a:t>
            </a:r>
            <a:r>
              <a:rPr lang="es-MX" dirty="0" err="1" smtClean="0"/>
              <a:t>etc</a:t>
            </a:r>
            <a:r>
              <a:rPr lang="es-MX" dirty="0" smtClean="0"/>
              <a:t>)</a:t>
            </a:r>
          </a:p>
          <a:p>
            <a:pPr marL="502920" indent="-457200">
              <a:buAutoNum type="arabicPeriod"/>
            </a:pPr>
            <a:r>
              <a:rPr lang="es-MX" dirty="0" smtClean="0"/>
              <a:t>Masas elaboradas (</a:t>
            </a:r>
            <a:r>
              <a:rPr lang="es-MX" dirty="0" err="1" smtClean="0"/>
              <a:t>tulip</a:t>
            </a:r>
            <a:r>
              <a:rPr lang="es-MX" dirty="0"/>
              <a:t>)</a:t>
            </a:r>
          </a:p>
        </p:txBody>
      </p:sp>
      <p:pic>
        <p:nvPicPr>
          <p:cNvPr id="4" name="3 Imagen"/>
          <p:cNvPicPr>
            <a:picLocks noChangeAspect="1"/>
          </p:cNvPicPr>
          <p:nvPr/>
        </p:nvPicPr>
        <p:blipFill>
          <a:blip r:embed="rId2">
            <a:lum/>
            <a:alphaModFix/>
          </a:blip>
          <a:srcRect/>
          <a:stretch>
            <a:fillRect/>
          </a:stretch>
        </p:blipFill>
        <p:spPr>
          <a:xfrm>
            <a:off x="1145048" y="4077072"/>
            <a:ext cx="2418840" cy="2552400"/>
          </a:xfrm>
          <a:prstGeom prst="rect">
            <a:avLst/>
          </a:prstGeom>
          <a:noFill/>
          <a:ln>
            <a:noFill/>
          </a:ln>
        </p:spPr>
      </p:pic>
    </p:spTree>
    <p:extLst>
      <p:ext uri="{BB962C8B-B14F-4D97-AF65-F5344CB8AC3E}">
        <p14:creationId xmlns:p14="http://schemas.microsoft.com/office/powerpoint/2010/main" val="369873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Praliné</a:t>
            </a:r>
            <a:endParaRPr lang="es-MX" dirty="0"/>
          </a:p>
        </p:txBody>
      </p:sp>
      <p:sp>
        <p:nvSpPr>
          <p:cNvPr id="3" name="2 Marcador de contenido"/>
          <p:cNvSpPr>
            <a:spLocks noGrp="1"/>
          </p:cNvSpPr>
          <p:nvPr>
            <p:ph sz="quarter" idx="13"/>
          </p:nvPr>
        </p:nvSpPr>
        <p:spPr/>
        <p:txBody>
          <a:bodyPr>
            <a:normAutofit fontScale="92500" lnSpcReduction="10000"/>
          </a:bodyPr>
          <a:lstStyle/>
          <a:p>
            <a:r>
              <a:rPr lang="es-MX" b="1" dirty="0" smtClean="0"/>
              <a:t>Aplicaciones:</a:t>
            </a:r>
          </a:p>
          <a:p>
            <a:r>
              <a:rPr lang="es-MX" dirty="0" smtClean="0"/>
              <a:t>Se utiliza para aromatizar elaboraciones, bombones.</a:t>
            </a:r>
          </a:p>
          <a:p>
            <a:r>
              <a:rPr lang="es-MX" dirty="0" smtClean="0"/>
              <a:t>Se puede utilizar solo o acompañado de otras preparaciones o materias primas.</a:t>
            </a:r>
          </a:p>
          <a:p>
            <a:r>
              <a:rPr lang="es-MX" b="1" dirty="0" smtClean="0"/>
              <a:t>Conservación:</a:t>
            </a:r>
          </a:p>
          <a:p>
            <a:r>
              <a:rPr lang="es-MX" dirty="0" smtClean="0"/>
              <a:t>Ésta preparación es duradera, siempre y cuando esté en un lugar fresco y seco, además de estar tapado herméticamente, ya que el calor provoca una alteración de los frutos secos (rancidez).</a:t>
            </a:r>
            <a:endParaRPr lang="es-MX" dirty="0"/>
          </a:p>
        </p:txBody>
      </p:sp>
    </p:spTree>
    <p:extLst>
      <p:ext uri="{BB962C8B-B14F-4D97-AF65-F5344CB8AC3E}">
        <p14:creationId xmlns:p14="http://schemas.microsoft.com/office/powerpoint/2010/main" val="235476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2. Azúcar Fondant</a:t>
            </a:r>
            <a:endParaRPr lang="es-MX" dirty="0"/>
          </a:p>
        </p:txBody>
      </p:sp>
      <p:sp>
        <p:nvSpPr>
          <p:cNvPr id="3" name="2 Marcador de contenido"/>
          <p:cNvSpPr>
            <a:spLocks noGrp="1"/>
          </p:cNvSpPr>
          <p:nvPr>
            <p:ph sz="quarter" idx="13"/>
          </p:nvPr>
        </p:nvSpPr>
        <p:spPr/>
        <p:txBody>
          <a:bodyPr/>
          <a:lstStyle/>
          <a:p>
            <a:r>
              <a:rPr lang="es-MX" dirty="0" smtClean="0"/>
              <a:t>Es un glaseado en forma sólida blanda que se usa para cubrir pasteles o biscochos. También para distintas decoraciones.</a:t>
            </a:r>
          </a:p>
          <a:p>
            <a:r>
              <a:rPr lang="es-MX" dirty="0" smtClean="0"/>
              <a:t>Tipos</a:t>
            </a:r>
          </a:p>
          <a:p>
            <a:pPr>
              <a:buFontTx/>
              <a:buChar char="-"/>
            </a:pPr>
            <a:r>
              <a:rPr lang="es-MX" dirty="0" err="1" smtClean="0"/>
              <a:t>Rolled</a:t>
            </a:r>
            <a:r>
              <a:rPr lang="es-MX" dirty="0" smtClean="0"/>
              <a:t> Fondant</a:t>
            </a:r>
          </a:p>
          <a:p>
            <a:pPr>
              <a:buFontTx/>
              <a:buChar char="-"/>
            </a:pPr>
            <a:r>
              <a:rPr lang="es-MX" dirty="0" smtClean="0"/>
              <a:t>Pasta de goma</a:t>
            </a:r>
          </a:p>
          <a:p>
            <a:pPr>
              <a:buFontTx/>
              <a:buChar char="-"/>
            </a:pPr>
            <a:r>
              <a:rPr lang="es-MX" dirty="0" smtClean="0"/>
              <a:t>(</a:t>
            </a:r>
            <a:r>
              <a:rPr lang="es-MX" dirty="0" err="1" smtClean="0"/>
              <a:t>Glace</a:t>
            </a:r>
            <a:r>
              <a:rPr lang="es-MX" dirty="0" smtClean="0"/>
              <a:t> royal)</a:t>
            </a:r>
            <a:endParaRPr lang="es-MX" dirty="0"/>
          </a:p>
        </p:txBody>
      </p:sp>
      <p:pic>
        <p:nvPicPr>
          <p:cNvPr id="4" name="3 Imagen"/>
          <p:cNvPicPr>
            <a:picLocks noChangeAspect="1"/>
          </p:cNvPicPr>
          <p:nvPr/>
        </p:nvPicPr>
        <p:blipFill>
          <a:blip r:embed="rId2">
            <a:lum/>
            <a:alphaModFix/>
          </a:blip>
          <a:srcRect/>
          <a:stretch>
            <a:fillRect/>
          </a:stretch>
        </p:blipFill>
        <p:spPr>
          <a:xfrm>
            <a:off x="5652120" y="1556792"/>
            <a:ext cx="2684389" cy="2684389"/>
          </a:xfrm>
          <a:prstGeom prst="rect">
            <a:avLst/>
          </a:prstGeom>
          <a:noFill/>
          <a:ln>
            <a:noFill/>
          </a:ln>
        </p:spPr>
      </p:pic>
    </p:spTree>
    <p:extLst>
      <p:ext uri="{BB962C8B-B14F-4D97-AF65-F5344CB8AC3E}">
        <p14:creationId xmlns:p14="http://schemas.microsoft.com/office/powerpoint/2010/main" val="376058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3</a:t>
            </a:r>
            <a:r>
              <a:rPr lang="es-MX" dirty="0" smtClean="0"/>
              <a:t>. Crocantes</a:t>
            </a:r>
            <a:endParaRPr lang="es-MX" dirty="0"/>
          </a:p>
        </p:txBody>
      </p:sp>
      <p:sp>
        <p:nvSpPr>
          <p:cNvPr id="3" name="2 Marcador de contenido"/>
          <p:cNvSpPr>
            <a:spLocks noGrp="1"/>
          </p:cNvSpPr>
          <p:nvPr>
            <p:ph sz="quarter" idx="13"/>
          </p:nvPr>
        </p:nvSpPr>
        <p:spPr/>
        <p:txBody>
          <a:bodyPr>
            <a:normAutofit lnSpcReduction="10000"/>
          </a:bodyPr>
          <a:lstStyle/>
          <a:p>
            <a:r>
              <a:rPr lang="es-MX" dirty="0" smtClean="0"/>
              <a:t>También denominado </a:t>
            </a:r>
            <a:r>
              <a:rPr lang="es-MX" dirty="0" err="1" smtClean="0"/>
              <a:t>nougatine</a:t>
            </a:r>
            <a:r>
              <a:rPr lang="es-MX" dirty="0" smtClean="0"/>
              <a:t>.</a:t>
            </a:r>
          </a:p>
          <a:p>
            <a:r>
              <a:rPr lang="es-MX" dirty="0" smtClean="0"/>
              <a:t>Es una preparación a partir de caramelo y frutos secos, antiguamente solo se elaboraba con almendra. Se emplea como decoración y para resaltar esculturas en una misma elaboración por su textura </a:t>
            </a:r>
            <a:r>
              <a:rPr lang="es-MX" dirty="0" err="1" smtClean="0"/>
              <a:t>crijiente</a:t>
            </a:r>
            <a:r>
              <a:rPr lang="es-MX" dirty="0" smtClean="0"/>
              <a:t>.</a:t>
            </a:r>
          </a:p>
          <a:p>
            <a:r>
              <a:rPr lang="es-MX" dirty="0" smtClean="0"/>
              <a:t>Se elabora un caramelo rubio con azúcar y glucosa, fuera del fuego se incorporan los frutos secos, se vierte sobre la superficie untada con aceite y se estira rápidamente.</a:t>
            </a:r>
            <a:endParaRPr lang="es-MX" dirty="0"/>
          </a:p>
        </p:txBody>
      </p:sp>
      <p:pic>
        <p:nvPicPr>
          <p:cNvPr id="4" name="3 Imagen"/>
          <p:cNvPicPr>
            <a:picLocks noChangeAspect="1"/>
          </p:cNvPicPr>
          <p:nvPr/>
        </p:nvPicPr>
        <p:blipFill rotWithShape="1">
          <a:blip r:embed="rId2">
            <a:lum/>
            <a:alphaModFix/>
          </a:blip>
          <a:srcRect l="28259" t="6795" r="27336" b="31335"/>
          <a:stretch/>
        </p:blipFill>
        <p:spPr>
          <a:xfrm>
            <a:off x="1691680" y="4221088"/>
            <a:ext cx="2067126" cy="2160240"/>
          </a:xfrm>
          <a:prstGeom prst="rect">
            <a:avLst/>
          </a:prstGeom>
          <a:noFill/>
          <a:ln>
            <a:noFill/>
          </a:ln>
        </p:spPr>
      </p:pic>
    </p:spTree>
    <p:extLst>
      <p:ext uri="{BB962C8B-B14F-4D97-AF65-F5344CB8AC3E}">
        <p14:creationId xmlns:p14="http://schemas.microsoft.com/office/powerpoint/2010/main" val="13673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3. Crocantes</a:t>
            </a:r>
            <a:endParaRPr lang="es-MX" dirty="0"/>
          </a:p>
        </p:txBody>
      </p:sp>
      <p:sp>
        <p:nvSpPr>
          <p:cNvPr id="3" name="2 Marcador de contenido"/>
          <p:cNvSpPr>
            <a:spLocks noGrp="1"/>
          </p:cNvSpPr>
          <p:nvPr>
            <p:ph sz="quarter" idx="13"/>
          </p:nvPr>
        </p:nvSpPr>
        <p:spPr/>
        <p:txBody>
          <a:bodyPr>
            <a:normAutofit fontScale="92500" lnSpcReduction="20000"/>
          </a:bodyPr>
          <a:lstStyle/>
          <a:p>
            <a:r>
              <a:rPr lang="es-MX" b="1" dirty="0" smtClean="0"/>
              <a:t>Aplicaciones:</a:t>
            </a:r>
          </a:p>
          <a:p>
            <a:r>
              <a:rPr lang="es-MX" dirty="0" smtClean="0"/>
              <a:t>Decoraciones para tartas y pasteles, como base de postres individuales, soporte y decoraciones de piezas artísticas, a partir del crocante podemos obtener granillo y se emplea para interiores de postres o decoraciones finales de postres y helados.</a:t>
            </a:r>
          </a:p>
          <a:p>
            <a:r>
              <a:rPr lang="es-MX" b="1" dirty="0" smtClean="0"/>
              <a:t>Conservación:</a:t>
            </a:r>
          </a:p>
          <a:p>
            <a:r>
              <a:rPr lang="es-MX" dirty="0" smtClean="0"/>
              <a:t>En un lugar seco libre de aire, herméticamente y de ser posible junto a un producto antihumedad como gel de sílice o carbonato de calcio.</a:t>
            </a:r>
          </a:p>
          <a:p>
            <a:r>
              <a:rPr lang="es-MX" dirty="0" smtClean="0"/>
              <a:t>Si adicionamos grasa al crocante lo preserva de la humedad.</a:t>
            </a:r>
            <a:endParaRPr lang="es-MX" dirty="0"/>
          </a:p>
        </p:txBody>
      </p:sp>
    </p:spTree>
    <p:extLst>
      <p:ext uri="{BB962C8B-B14F-4D97-AF65-F5344CB8AC3E}">
        <p14:creationId xmlns:p14="http://schemas.microsoft.com/office/powerpoint/2010/main" val="113048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4. Merengues</a:t>
            </a:r>
            <a:endParaRPr lang="es-MX" dirty="0"/>
          </a:p>
        </p:txBody>
      </p:sp>
      <p:sp>
        <p:nvSpPr>
          <p:cNvPr id="3" name="2 Marcador de contenido"/>
          <p:cNvSpPr>
            <a:spLocks noGrp="1"/>
          </p:cNvSpPr>
          <p:nvPr>
            <p:ph sz="quarter" idx="13"/>
          </p:nvPr>
        </p:nvSpPr>
        <p:spPr/>
        <p:txBody>
          <a:bodyPr>
            <a:normAutofit fontScale="92500"/>
          </a:bodyPr>
          <a:lstStyle/>
          <a:p>
            <a:r>
              <a:rPr lang="es-MX" dirty="0" smtClean="0"/>
              <a:t>Se basa en una elaboración de cantidad considerada de aire a las claras de huevo, hasta obtener una masa muy ligera.</a:t>
            </a:r>
          </a:p>
          <a:p>
            <a:r>
              <a:rPr lang="es-MX" dirty="0" smtClean="0"/>
              <a:t>Durante el batido y montado de las claras, se recoge una gran cantidad de burbujas de aire gracias al poder </a:t>
            </a:r>
            <a:r>
              <a:rPr lang="es-MX" dirty="0" err="1" smtClean="0"/>
              <a:t>aireante</a:t>
            </a:r>
            <a:r>
              <a:rPr lang="es-MX" dirty="0" smtClean="0"/>
              <a:t> de la albúmina hasta que llega a su punto máximo, es aquí donde agregamos cocción para dejar firme esa preparación para coagular la albúmina de las claras y dilatar estado, endureciendo dando por terminado el proceso.</a:t>
            </a:r>
          </a:p>
        </p:txBody>
      </p:sp>
    </p:spTree>
    <p:extLst>
      <p:ext uri="{BB962C8B-B14F-4D97-AF65-F5344CB8AC3E}">
        <p14:creationId xmlns:p14="http://schemas.microsoft.com/office/powerpoint/2010/main" val="314715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4. Merengues</a:t>
            </a:r>
            <a:endParaRPr lang="es-MX" dirty="0"/>
          </a:p>
        </p:txBody>
      </p:sp>
      <p:sp>
        <p:nvSpPr>
          <p:cNvPr id="3" name="2 Marcador de contenido"/>
          <p:cNvSpPr>
            <a:spLocks noGrp="1"/>
          </p:cNvSpPr>
          <p:nvPr>
            <p:ph sz="quarter" idx="13"/>
          </p:nvPr>
        </p:nvSpPr>
        <p:spPr/>
        <p:txBody>
          <a:bodyPr/>
          <a:lstStyle/>
          <a:p>
            <a:r>
              <a:rPr lang="es-MX" dirty="0" smtClean="0"/>
              <a:t>Observaciones</a:t>
            </a:r>
          </a:p>
          <a:p>
            <a:pPr>
              <a:buFontTx/>
              <a:buChar char="-"/>
            </a:pPr>
            <a:r>
              <a:rPr lang="es-MX" dirty="0" smtClean="0"/>
              <a:t>Todo material que se utilice en su preparación debe de estar libre de grasa o agua.</a:t>
            </a:r>
          </a:p>
          <a:p>
            <a:pPr>
              <a:buFontTx/>
              <a:buChar char="-"/>
            </a:pPr>
            <a:r>
              <a:rPr lang="es-MX" dirty="0" smtClean="0"/>
              <a:t>La materias primas deben presentar condiciones organoléptica apropiadas para su uso.</a:t>
            </a:r>
            <a:endParaRPr lang="es-MX" dirty="0"/>
          </a:p>
        </p:txBody>
      </p:sp>
    </p:spTree>
    <p:extLst>
      <p:ext uri="{BB962C8B-B14F-4D97-AF65-F5344CB8AC3E}">
        <p14:creationId xmlns:p14="http://schemas.microsoft.com/office/powerpoint/2010/main" val="228935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4. Merengues</a:t>
            </a:r>
            <a:endParaRPr lang="es-MX" dirty="0"/>
          </a:p>
        </p:txBody>
      </p:sp>
      <p:sp>
        <p:nvSpPr>
          <p:cNvPr id="3" name="2 Marcador de contenido"/>
          <p:cNvSpPr>
            <a:spLocks noGrp="1"/>
          </p:cNvSpPr>
          <p:nvPr>
            <p:ph sz="quarter" idx="13"/>
          </p:nvPr>
        </p:nvSpPr>
        <p:spPr/>
        <p:txBody>
          <a:bodyPr/>
          <a:lstStyle/>
          <a:p>
            <a:r>
              <a:rPr lang="es-MX" dirty="0" smtClean="0"/>
              <a:t>TIPOS</a:t>
            </a:r>
          </a:p>
          <a:p>
            <a:pPr marL="502920" indent="-457200">
              <a:buAutoNum type="arabicPeriod"/>
            </a:pPr>
            <a:r>
              <a:rPr lang="es-MX" dirty="0" smtClean="0"/>
              <a:t>Francés. Clásico (horneado)</a:t>
            </a:r>
          </a:p>
          <a:p>
            <a:pPr marL="502920" indent="-457200">
              <a:buAutoNum type="arabicPeriod"/>
            </a:pPr>
            <a:r>
              <a:rPr lang="es-MX" dirty="0" smtClean="0"/>
              <a:t>Italiano. (Caramelo)</a:t>
            </a:r>
          </a:p>
          <a:p>
            <a:pPr marL="502920" indent="-457200">
              <a:buAutoNum type="arabicPeriod"/>
            </a:pPr>
            <a:r>
              <a:rPr lang="es-MX" dirty="0" smtClean="0"/>
              <a:t>Suizo. (Baño María)</a:t>
            </a:r>
            <a:endParaRPr lang="es-MX" dirty="0"/>
          </a:p>
        </p:txBody>
      </p:sp>
      <p:pic>
        <p:nvPicPr>
          <p:cNvPr id="4" name="3 Imagen"/>
          <p:cNvPicPr>
            <a:picLocks noChangeAspect="1"/>
          </p:cNvPicPr>
          <p:nvPr/>
        </p:nvPicPr>
        <p:blipFill>
          <a:blip r:embed="rId2">
            <a:lum/>
            <a:alphaModFix/>
          </a:blip>
          <a:srcRect/>
          <a:stretch>
            <a:fillRect/>
          </a:stretch>
        </p:blipFill>
        <p:spPr>
          <a:xfrm>
            <a:off x="5148064" y="1877582"/>
            <a:ext cx="3377472" cy="2507729"/>
          </a:xfrm>
          <a:prstGeom prst="rect">
            <a:avLst/>
          </a:prstGeom>
          <a:noFill/>
          <a:ln>
            <a:noFill/>
          </a:ln>
        </p:spPr>
      </p:pic>
    </p:spTree>
    <p:extLst>
      <p:ext uri="{BB962C8B-B14F-4D97-AF65-F5344CB8AC3E}">
        <p14:creationId xmlns:p14="http://schemas.microsoft.com/office/powerpoint/2010/main" val="1968684755"/>
      </p:ext>
    </p:extLst>
  </p:cSld>
  <p:clrMapOvr>
    <a:masterClrMapping/>
  </p:clrMapOvr>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82</TotalTime>
  <Words>1131</Words>
  <Application>Microsoft Office PowerPoint</Application>
  <PresentationFormat>Presentación en pantalla (4:3)</PresentationFormat>
  <Paragraphs>103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Transmisión de listas</vt:lpstr>
      <vt:lpstr>ELABORACIONES SECUNDARIAS</vt:lpstr>
      <vt:lpstr>1. Praliné</vt:lpstr>
      <vt:lpstr>Praliné</vt:lpstr>
      <vt:lpstr>2. Azúcar Fondant</vt:lpstr>
      <vt:lpstr>3. Crocantes</vt:lpstr>
      <vt:lpstr>3. Crocantes</vt:lpstr>
      <vt:lpstr>4. Merengues</vt:lpstr>
      <vt:lpstr>4. Merengues</vt:lpstr>
      <vt:lpstr>4. Merengues</vt:lpstr>
      <vt:lpstr>5. CHIPS</vt:lpstr>
      <vt:lpstr>CHIPS CONSERVACIÓN</vt:lpstr>
      <vt:lpstr>Métodos de elaboración más utilizados</vt:lpstr>
      <vt:lpstr>Frutas y Verduras</vt:lpstr>
      <vt:lpstr>Frutas y Verduras</vt:lpstr>
      <vt:lpstr>Frutas y Verduras</vt:lpstr>
      <vt:lpstr>Frutas y Verduras</vt:lpstr>
      <vt:lpstr>Hierbas aromáticas y Flores</vt:lpstr>
      <vt:lpstr>Hierbas aromáticas y flores</vt:lpstr>
      <vt:lpstr>6. Crujientes</vt:lpstr>
      <vt:lpstr>6. Crujientes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CHIPS</dc:title>
  <dc:creator>MARIANA SANCHEZ</dc:creator>
  <cp:lastModifiedBy>MARIANA SANCHEZ</cp:lastModifiedBy>
  <cp:revision>11</cp:revision>
  <dcterms:created xsi:type="dcterms:W3CDTF">2012-03-08T14:18:23Z</dcterms:created>
  <dcterms:modified xsi:type="dcterms:W3CDTF">2012-03-08T16:50:26Z</dcterms:modified>
</cp:coreProperties>
</file>